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1"/>
    <p:sldMasterId id="2147483660" r:id="rId2"/>
    <p:sldMasterId id="2147483648" r:id="rId3"/>
    <p:sldMasterId id="2147483678" r:id="rId4"/>
  </p:sldMasterIdLst>
  <p:notesMasterIdLst>
    <p:notesMasterId r:id="rId22"/>
  </p:notesMasterIdLst>
  <p:sldIdLst>
    <p:sldId id="2603" r:id="rId5"/>
    <p:sldId id="2620" r:id="rId6"/>
    <p:sldId id="2619" r:id="rId7"/>
    <p:sldId id="2629" r:id="rId8"/>
    <p:sldId id="2615" r:id="rId9"/>
    <p:sldId id="2607" r:id="rId10"/>
    <p:sldId id="2623" r:id="rId11"/>
    <p:sldId id="2630" r:id="rId12"/>
    <p:sldId id="2631" r:id="rId13"/>
    <p:sldId id="2632" r:id="rId14"/>
    <p:sldId id="2633" r:id="rId15"/>
    <p:sldId id="2634" r:id="rId16"/>
    <p:sldId id="2635" r:id="rId17"/>
    <p:sldId id="2636" r:id="rId18"/>
    <p:sldId id="2637" r:id="rId19"/>
    <p:sldId id="2639" r:id="rId20"/>
    <p:sldId id="565" r:id="rId21"/>
  </p:sldIdLst>
  <p:sldSz cx="12192000" cy="6858000"/>
  <p:notesSz cx="6858000" cy="9144000"/>
  <p:defaultTextStyle>
    <a:defPPr>
      <a:defRPr lang="aa-E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459" autoAdjust="0"/>
    <p:restoredTop sz="95728"/>
  </p:normalViewPr>
  <p:slideViewPr>
    <p:cSldViewPr snapToGrid="0" snapToObjects="1">
      <p:cViewPr varScale="1">
        <p:scale>
          <a:sx n="111" d="100"/>
          <a:sy n="111" d="100"/>
        </p:scale>
        <p:origin x="108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431D88-F698-4F0D-B230-0F5B4DD914CC}" type="doc">
      <dgm:prSet loTypeId="urn:microsoft.com/office/officeart/2005/8/layout/cycle4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aa-ET"/>
        </a:p>
      </dgm:t>
    </dgm:pt>
    <dgm:pt modelId="{FAF9D941-DAAB-4676-ADD8-8D86F1E42FE2}">
      <dgm:prSet phldrT="[Text]"/>
      <dgm:spPr/>
      <dgm:t>
        <a:bodyPr/>
        <a:lstStyle/>
        <a:p>
          <a:endParaRPr lang="aa-ET" dirty="0"/>
        </a:p>
      </dgm:t>
    </dgm:pt>
    <dgm:pt modelId="{D56D3042-0ADF-443D-94D9-763985D0E4A1}" type="sibTrans" cxnId="{B50B4E81-E554-452D-A7CE-A92EF18BEFCB}">
      <dgm:prSet/>
      <dgm:spPr/>
      <dgm:t>
        <a:bodyPr/>
        <a:lstStyle/>
        <a:p>
          <a:endParaRPr lang="aa-ET"/>
        </a:p>
      </dgm:t>
    </dgm:pt>
    <dgm:pt modelId="{8E465028-2874-47CA-ADF8-EA8A33337AFB}" type="parTrans" cxnId="{B50B4E81-E554-452D-A7CE-A92EF18BEFCB}">
      <dgm:prSet/>
      <dgm:spPr/>
      <dgm:t>
        <a:bodyPr/>
        <a:lstStyle/>
        <a:p>
          <a:endParaRPr lang="aa-ET"/>
        </a:p>
      </dgm:t>
    </dgm:pt>
    <dgm:pt modelId="{83F5C767-E62D-4068-BA48-991BA806FFAF}">
      <dgm:prSet phldrT="[Text]" phldr="1"/>
      <dgm:spPr>
        <a:solidFill>
          <a:schemeClr val="accent2"/>
        </a:solidFill>
      </dgm:spPr>
      <dgm:t>
        <a:bodyPr/>
        <a:lstStyle/>
        <a:p>
          <a:endParaRPr lang="aa-ET" dirty="0"/>
        </a:p>
      </dgm:t>
    </dgm:pt>
    <dgm:pt modelId="{C26C853B-ABA2-4205-991C-9B6A15A3E961}" type="sibTrans" cxnId="{9FD939DF-965B-47AA-ADAF-60B63201A9AA}">
      <dgm:prSet/>
      <dgm:spPr/>
      <dgm:t>
        <a:bodyPr/>
        <a:lstStyle/>
        <a:p>
          <a:endParaRPr lang="aa-ET"/>
        </a:p>
      </dgm:t>
    </dgm:pt>
    <dgm:pt modelId="{1385E59D-18B1-4FB2-97EC-DA7AE2A087CF}" type="parTrans" cxnId="{9FD939DF-965B-47AA-ADAF-60B63201A9AA}">
      <dgm:prSet/>
      <dgm:spPr/>
      <dgm:t>
        <a:bodyPr/>
        <a:lstStyle/>
        <a:p>
          <a:endParaRPr lang="aa-ET"/>
        </a:p>
      </dgm:t>
    </dgm:pt>
    <dgm:pt modelId="{C3B07612-639A-4F7D-B803-50ECFABE05D1}">
      <dgm:prSet phldrT="[Text]"/>
      <dgm:spPr>
        <a:solidFill>
          <a:schemeClr val="accent4"/>
        </a:solidFill>
      </dgm:spPr>
      <dgm:t>
        <a:bodyPr/>
        <a:lstStyle/>
        <a:p>
          <a:r>
            <a:rPr lang="it-IT" dirty="0"/>
            <a:t>Services</a:t>
          </a:r>
          <a:endParaRPr lang="aa-ET" dirty="0"/>
        </a:p>
      </dgm:t>
    </dgm:pt>
    <dgm:pt modelId="{F65E33A8-0FFC-4D75-979E-6176E622F4CF}" type="sibTrans" cxnId="{316AC003-270B-4209-AD0C-73DCBB22C5BC}">
      <dgm:prSet/>
      <dgm:spPr/>
      <dgm:t>
        <a:bodyPr/>
        <a:lstStyle/>
        <a:p>
          <a:endParaRPr lang="aa-ET"/>
        </a:p>
      </dgm:t>
    </dgm:pt>
    <dgm:pt modelId="{C5548664-9ADE-4F91-BE99-BE0639E3E6D5}" type="parTrans" cxnId="{316AC003-270B-4209-AD0C-73DCBB22C5BC}">
      <dgm:prSet/>
      <dgm:spPr/>
      <dgm:t>
        <a:bodyPr/>
        <a:lstStyle/>
        <a:p>
          <a:endParaRPr lang="aa-ET"/>
        </a:p>
      </dgm:t>
    </dgm:pt>
    <dgm:pt modelId="{DB1552FF-B0FD-4A1E-B282-BD9AFFB715D7}">
      <dgm:prSet phldrT="[Text]"/>
      <dgm:spPr>
        <a:solidFill>
          <a:schemeClr val="accent6"/>
        </a:solidFill>
      </dgm:spPr>
      <dgm:t>
        <a:bodyPr/>
        <a:lstStyle/>
        <a:p>
          <a:endParaRPr lang="aa-ET" dirty="0"/>
        </a:p>
      </dgm:t>
    </dgm:pt>
    <dgm:pt modelId="{33FF1EBF-32AE-48D3-9C66-31DCDA77B265}" type="sibTrans" cxnId="{575C5284-A535-46D4-A697-EB4B94577317}">
      <dgm:prSet/>
      <dgm:spPr/>
      <dgm:t>
        <a:bodyPr/>
        <a:lstStyle/>
        <a:p>
          <a:endParaRPr lang="aa-ET"/>
        </a:p>
      </dgm:t>
    </dgm:pt>
    <dgm:pt modelId="{D8BAFA37-B89A-4FB4-A07A-A1F7A8502BAC}" type="parTrans" cxnId="{575C5284-A535-46D4-A697-EB4B94577317}">
      <dgm:prSet/>
      <dgm:spPr/>
      <dgm:t>
        <a:bodyPr/>
        <a:lstStyle/>
        <a:p>
          <a:endParaRPr lang="aa-ET"/>
        </a:p>
      </dgm:t>
    </dgm:pt>
    <dgm:pt modelId="{8E69864E-FC01-4253-87E1-6900FF1A32C7}" type="pres">
      <dgm:prSet presAssocID="{34431D88-F698-4F0D-B230-0F5B4DD914CC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4E31030C-355D-4FD3-A331-AF64215E1132}" type="pres">
      <dgm:prSet presAssocID="{34431D88-F698-4F0D-B230-0F5B4DD914CC}" presName="children" presStyleCnt="0"/>
      <dgm:spPr/>
    </dgm:pt>
    <dgm:pt modelId="{58A85967-1452-4B97-894F-779C69C49122}" type="pres">
      <dgm:prSet presAssocID="{34431D88-F698-4F0D-B230-0F5B4DD914CC}" presName="childPlaceholder" presStyleCnt="0"/>
      <dgm:spPr/>
    </dgm:pt>
    <dgm:pt modelId="{2A1F6E19-2BCA-4EE4-BA15-65B4FA0029FE}" type="pres">
      <dgm:prSet presAssocID="{34431D88-F698-4F0D-B230-0F5B4DD914CC}" presName="circle" presStyleCnt="0"/>
      <dgm:spPr/>
    </dgm:pt>
    <dgm:pt modelId="{0701ED8E-2AF4-435E-BAD9-257F8C80B5F6}" type="pres">
      <dgm:prSet presAssocID="{34431D88-F698-4F0D-B230-0F5B4DD914CC}" presName="quadrant1" presStyleLbl="node1" presStyleIdx="0" presStyleCnt="4" custScaleX="104865" custScaleY="81285" custLinFactNeighborX="25809" custLinFactNeighborY="44951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80E4F9F-7323-4CD1-81F4-A12A82F9EDA9}" type="pres">
      <dgm:prSet presAssocID="{34431D88-F698-4F0D-B230-0F5B4DD914CC}" presName="quadrant2" presStyleLbl="node1" presStyleIdx="1" presStyleCnt="4" custScaleX="135003" custScaleY="161322" custLinFactNeighborX="23046" custLinFactNeighborY="5130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8803661-C1E0-4368-A51F-63C03765C1B4}" type="pres">
      <dgm:prSet presAssocID="{34431D88-F698-4F0D-B230-0F5B4DD914CC}" presName="quadrant3" presStyleLbl="node1" presStyleIdx="2" presStyleCnt="4" custScaleX="79102" custScaleY="66818" custLinFactNeighborX="7456" custLinFactNeighborY="14581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2D15777-9630-4AD7-923A-76C4DA919776}" type="pres">
      <dgm:prSet presAssocID="{34431D88-F698-4F0D-B230-0F5B4DD914CC}" presName="quadrant4" presStyleLbl="node1" presStyleIdx="3" presStyleCnt="4" custScaleX="99966" custScaleY="66818" custLinFactNeighborX="22541" custLinFactNeighborY="14581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7F6C718-25CB-4941-A3AB-C2A0DC397528}" type="pres">
      <dgm:prSet presAssocID="{34431D88-F698-4F0D-B230-0F5B4DD914CC}" presName="quadrantPlaceholder" presStyleCnt="0"/>
      <dgm:spPr/>
    </dgm:pt>
    <dgm:pt modelId="{DBBE2528-EED7-436F-BAB6-BF5B7A0BB057}" type="pres">
      <dgm:prSet presAssocID="{34431D88-F698-4F0D-B230-0F5B4DD914CC}" presName="center1" presStyleLbl="fgShp" presStyleIdx="0" presStyleCnt="2"/>
      <dgm:spPr/>
    </dgm:pt>
    <dgm:pt modelId="{6D2F1E58-B9CE-4DBC-8D6A-1341953392F9}" type="pres">
      <dgm:prSet presAssocID="{34431D88-F698-4F0D-B230-0F5B4DD914CC}" presName="center2" presStyleLbl="fgShp" presStyleIdx="1" presStyleCnt="2" custLinFactNeighborX="-40134" custLinFactNeighborY="11726"/>
      <dgm:spPr/>
    </dgm:pt>
  </dgm:ptLst>
  <dgm:cxnLst>
    <dgm:cxn modelId="{97FF0B1B-234D-45AE-8615-E4CB9CD34763}" type="presOf" srcId="{34431D88-F698-4F0D-B230-0F5B4DD914CC}" destId="{8E69864E-FC01-4253-87E1-6900FF1A32C7}" srcOrd="0" destOrd="0" presId="urn:microsoft.com/office/officeart/2005/8/layout/cycle4"/>
    <dgm:cxn modelId="{5E049032-AFB8-4D92-9D1C-E05680A8952F}" type="presOf" srcId="{C3B07612-639A-4F7D-B803-50ECFABE05D1}" destId="{780E4F9F-7323-4CD1-81F4-A12A82F9EDA9}" srcOrd="0" destOrd="0" presId="urn:microsoft.com/office/officeart/2005/8/layout/cycle4"/>
    <dgm:cxn modelId="{316AC003-270B-4209-AD0C-73DCBB22C5BC}" srcId="{34431D88-F698-4F0D-B230-0F5B4DD914CC}" destId="{C3B07612-639A-4F7D-B803-50ECFABE05D1}" srcOrd="1" destOrd="0" parTransId="{C5548664-9ADE-4F91-BE99-BE0639E3E6D5}" sibTransId="{F65E33A8-0FFC-4D75-979E-6176E622F4CF}"/>
    <dgm:cxn modelId="{F9DE0B74-F159-4556-852C-D960E8C09BC6}" type="presOf" srcId="{DB1552FF-B0FD-4A1E-B282-BD9AFFB715D7}" destId="{0701ED8E-2AF4-435E-BAD9-257F8C80B5F6}" srcOrd="0" destOrd="0" presId="urn:microsoft.com/office/officeart/2005/8/layout/cycle4"/>
    <dgm:cxn modelId="{B50B4E81-E554-452D-A7CE-A92EF18BEFCB}" srcId="{34431D88-F698-4F0D-B230-0F5B4DD914CC}" destId="{FAF9D941-DAAB-4676-ADD8-8D86F1E42FE2}" srcOrd="3" destOrd="0" parTransId="{8E465028-2874-47CA-ADF8-EA8A33337AFB}" sibTransId="{D56D3042-0ADF-443D-94D9-763985D0E4A1}"/>
    <dgm:cxn modelId="{9FD939DF-965B-47AA-ADAF-60B63201A9AA}" srcId="{34431D88-F698-4F0D-B230-0F5B4DD914CC}" destId="{83F5C767-E62D-4068-BA48-991BA806FFAF}" srcOrd="2" destOrd="0" parTransId="{1385E59D-18B1-4FB2-97EC-DA7AE2A087CF}" sibTransId="{C26C853B-ABA2-4205-991C-9B6A15A3E961}"/>
    <dgm:cxn modelId="{D8D248B2-2539-4B00-965A-A79A12E22046}" type="presOf" srcId="{FAF9D941-DAAB-4676-ADD8-8D86F1E42FE2}" destId="{22D15777-9630-4AD7-923A-76C4DA919776}" srcOrd="0" destOrd="0" presId="urn:microsoft.com/office/officeart/2005/8/layout/cycle4"/>
    <dgm:cxn modelId="{575C5284-A535-46D4-A697-EB4B94577317}" srcId="{34431D88-F698-4F0D-B230-0F5B4DD914CC}" destId="{DB1552FF-B0FD-4A1E-B282-BD9AFFB715D7}" srcOrd="0" destOrd="0" parTransId="{D8BAFA37-B89A-4FB4-A07A-A1F7A8502BAC}" sibTransId="{33FF1EBF-32AE-48D3-9C66-31DCDA77B265}"/>
    <dgm:cxn modelId="{8EC7DF35-3BAA-4CC2-B680-BF96CB1EE146}" type="presOf" srcId="{83F5C767-E62D-4068-BA48-991BA806FFAF}" destId="{88803661-C1E0-4368-A51F-63C03765C1B4}" srcOrd="0" destOrd="0" presId="urn:microsoft.com/office/officeart/2005/8/layout/cycle4"/>
    <dgm:cxn modelId="{4AEC79BF-1967-4066-86A8-53FC51EC3072}" type="presParOf" srcId="{8E69864E-FC01-4253-87E1-6900FF1A32C7}" destId="{4E31030C-355D-4FD3-A331-AF64215E1132}" srcOrd="0" destOrd="0" presId="urn:microsoft.com/office/officeart/2005/8/layout/cycle4"/>
    <dgm:cxn modelId="{802623E0-2F1E-4DFF-9C01-55149D937640}" type="presParOf" srcId="{4E31030C-355D-4FD3-A331-AF64215E1132}" destId="{58A85967-1452-4B97-894F-779C69C49122}" srcOrd="0" destOrd="0" presId="urn:microsoft.com/office/officeart/2005/8/layout/cycle4"/>
    <dgm:cxn modelId="{E537C67D-CBBE-4597-BCE2-EC516A60B28B}" type="presParOf" srcId="{8E69864E-FC01-4253-87E1-6900FF1A32C7}" destId="{2A1F6E19-2BCA-4EE4-BA15-65B4FA0029FE}" srcOrd="1" destOrd="0" presId="urn:microsoft.com/office/officeart/2005/8/layout/cycle4"/>
    <dgm:cxn modelId="{1C9CADE4-DFDD-4250-A597-6D1BFB17E317}" type="presParOf" srcId="{2A1F6E19-2BCA-4EE4-BA15-65B4FA0029FE}" destId="{0701ED8E-2AF4-435E-BAD9-257F8C80B5F6}" srcOrd="0" destOrd="0" presId="urn:microsoft.com/office/officeart/2005/8/layout/cycle4"/>
    <dgm:cxn modelId="{81AC9B84-33C3-469A-8E2B-1BDABAC68870}" type="presParOf" srcId="{2A1F6E19-2BCA-4EE4-BA15-65B4FA0029FE}" destId="{780E4F9F-7323-4CD1-81F4-A12A82F9EDA9}" srcOrd="1" destOrd="0" presId="urn:microsoft.com/office/officeart/2005/8/layout/cycle4"/>
    <dgm:cxn modelId="{C5B0011C-275E-4D96-92FF-14BB67C6E49A}" type="presParOf" srcId="{2A1F6E19-2BCA-4EE4-BA15-65B4FA0029FE}" destId="{88803661-C1E0-4368-A51F-63C03765C1B4}" srcOrd="2" destOrd="0" presId="urn:microsoft.com/office/officeart/2005/8/layout/cycle4"/>
    <dgm:cxn modelId="{DA40C236-245D-4171-AF55-3D560BEDDFF4}" type="presParOf" srcId="{2A1F6E19-2BCA-4EE4-BA15-65B4FA0029FE}" destId="{22D15777-9630-4AD7-923A-76C4DA919776}" srcOrd="3" destOrd="0" presId="urn:microsoft.com/office/officeart/2005/8/layout/cycle4"/>
    <dgm:cxn modelId="{5A98DF99-992F-4313-8C8A-347104801638}" type="presParOf" srcId="{2A1F6E19-2BCA-4EE4-BA15-65B4FA0029FE}" destId="{87F6C718-25CB-4941-A3AB-C2A0DC397528}" srcOrd="4" destOrd="0" presId="urn:microsoft.com/office/officeart/2005/8/layout/cycle4"/>
    <dgm:cxn modelId="{A832A0D4-7D28-4E76-A771-E72DC3CC7CE5}" type="presParOf" srcId="{8E69864E-FC01-4253-87E1-6900FF1A32C7}" destId="{DBBE2528-EED7-436F-BAB6-BF5B7A0BB057}" srcOrd="2" destOrd="0" presId="urn:microsoft.com/office/officeart/2005/8/layout/cycle4"/>
    <dgm:cxn modelId="{7A3E69D5-D66D-4C75-A0F6-8AF0383E2474}" type="presParOf" srcId="{8E69864E-FC01-4253-87E1-6900FF1A32C7}" destId="{6D2F1E58-B9CE-4DBC-8D6A-1341953392F9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aa-E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95AE6-DC63-7C41-A80A-5C556051D471}" type="datetimeFigureOut">
              <a:rPr lang="aa-ET" smtClean="0"/>
              <a:t>09/05/2022</a:t>
            </a:fld>
            <a:endParaRPr lang="aa-E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aa-E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aa-E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aa-E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C76EA5-FA03-8B4E-809F-58E646404FFC}" type="slidenum">
              <a:rPr lang="aa-ET" smtClean="0"/>
              <a:t>‹N°›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37798470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0688" y="1243013"/>
            <a:ext cx="5964237" cy="3355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86F87C-46EB-4364-AC13-BFF801AF4988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60559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0688" y="1243013"/>
            <a:ext cx="5964237" cy="3355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86F87C-46EB-4364-AC13-BFF801AF4988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3374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0688" y="1243013"/>
            <a:ext cx="5964237" cy="3355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86F87C-46EB-4364-AC13-BFF801AF4988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5097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5C532F6-5653-AD4D-81DF-477DDBEB28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aa-E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785DB9A-C34C-A14F-901F-E7AB7E5EE4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aa-E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90A567B-CB77-BC4A-94F7-3E24A5C3F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1E7F4-234E-044F-8D21-417463F7ECEA}" type="datetimeFigureOut">
              <a:rPr lang="aa-ET" smtClean="0"/>
              <a:t>09/05/2022</a:t>
            </a:fld>
            <a:endParaRPr lang="aa-E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C82C6EF-E1B1-3147-81BD-352EC9769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50E1292-812F-D04C-B921-83B2C96C8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4A48A-2870-0A4C-BFC6-4ADB13D426C2}" type="slidenum">
              <a:rPr lang="aa-ET" smtClean="0"/>
              <a:t>‹N°›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1179551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62E551-35FA-044D-8853-8ABF21CDD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aa-E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2DF8D0D-1E3A-1E47-9F04-508C92CDDE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aa-E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A86258E-5879-294F-A89D-B1460526F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1E7F4-234E-044F-8D21-417463F7ECEA}" type="datetimeFigureOut">
              <a:rPr lang="aa-ET" smtClean="0"/>
              <a:t>09/05/2022</a:t>
            </a:fld>
            <a:endParaRPr lang="aa-E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125FFC3-43D1-004D-BE12-DAE82FB48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624D225-AC8F-F74A-8F97-53B487386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4A48A-2870-0A4C-BFC6-4ADB13D426C2}" type="slidenum">
              <a:rPr lang="aa-ET" smtClean="0"/>
              <a:t>‹N°›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1610156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894DEAC2-2E56-6D46-8D77-8F80DB3351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aa-E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7D1AB95-C0B7-FC4C-9CA9-EA83A3324F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aa-E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771DF92-4BDC-3C47-8910-E0D6F90D19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1E7F4-234E-044F-8D21-417463F7ECEA}" type="datetimeFigureOut">
              <a:rPr lang="aa-ET" smtClean="0"/>
              <a:t>09/05/2022</a:t>
            </a:fld>
            <a:endParaRPr lang="aa-E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94E9307-CF15-1B4C-BC90-24AE92B6B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CE98B71-60E2-2740-92D5-1B6B871E7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4A48A-2870-0A4C-BFC6-4ADB13D426C2}" type="slidenum">
              <a:rPr lang="aa-ET" smtClean="0"/>
              <a:t>‹N°›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4380218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AA28B-DA9C-462C-ABF7-80E05080701F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C6064-DFF8-410E-8484-381FEB89775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2006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AA28B-DA9C-462C-ABF7-80E05080701F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C6064-DFF8-410E-8484-381FEB89775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7041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AA28B-DA9C-462C-ABF7-80E05080701F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C6064-DFF8-410E-8484-381FEB89775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8666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18B11-E006-4E92-BD45-C68A36536822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2BC4D-DBB4-452E-99FB-8DD877CC8C8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802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D1D3AFB-044C-1646-8158-00345FA24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aa-E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959F5FC-F862-3A41-AA77-0FF2B290DD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aa-E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5E46377-6156-354F-ABE9-31AF28199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1E7F4-234E-044F-8D21-417463F7ECEA}" type="datetimeFigureOut">
              <a:rPr lang="aa-ET" smtClean="0"/>
              <a:t>09/05/2022</a:t>
            </a:fld>
            <a:endParaRPr lang="aa-E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132757A-9A7F-104A-817E-1B465304E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5C3B31A-75A1-3244-83F3-337913DDB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4A48A-2870-0A4C-BFC6-4ADB13D426C2}" type="slidenum">
              <a:rPr lang="aa-ET" smtClean="0"/>
              <a:t>‹N°›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2808356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79F52E-FCFD-B14F-AAA1-03989B78D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aa-E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45F0EF0-501E-E44C-8DFA-5E960BB9FB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B75FA39-1535-574E-A423-6526F7F63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1E7F4-234E-044F-8D21-417463F7ECEA}" type="datetimeFigureOut">
              <a:rPr lang="aa-ET" smtClean="0"/>
              <a:t>09/05/2022</a:t>
            </a:fld>
            <a:endParaRPr lang="aa-E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436B3F9-CE0F-0A4E-8B25-F3CFF25AB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6F98958-4ECE-3941-B825-9A3F7084F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4A48A-2870-0A4C-BFC6-4ADB13D426C2}" type="slidenum">
              <a:rPr lang="aa-ET" smtClean="0"/>
              <a:t>‹N°›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3591055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C37E999-90F8-0048-8E16-14B39AF4B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aa-E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0B5467A-B834-9746-BC95-2AAC68F084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aa-E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7B4C180-6D17-6C40-AD67-0EE220934A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aa-E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30D02DA-D33B-CB4E-839E-2D97AD1BE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1E7F4-234E-044F-8D21-417463F7ECEA}" type="datetimeFigureOut">
              <a:rPr lang="aa-ET" smtClean="0"/>
              <a:t>09/05/2022</a:t>
            </a:fld>
            <a:endParaRPr lang="aa-E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74B6B5C-7D40-C24D-BFCD-4A97B3A5F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FBA1DA3-2E9C-334A-8699-31F1517C2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4A48A-2870-0A4C-BFC6-4ADB13D426C2}" type="slidenum">
              <a:rPr lang="aa-ET" smtClean="0"/>
              <a:t>‹N°›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2423537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99E6AB2-2DD0-EE4D-A86C-D07735FF3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aa-E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F094458-3B23-6D4B-BBFA-70C98B414A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153766D-C0A3-454B-80C7-36FB4E07D4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aa-E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A91C180C-049E-CA4F-B9F1-EC7A8CC0E7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A0FAD938-C600-984D-AFF9-39821A0CD0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aa-E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28945AD3-BD25-3D45-9CC4-5F6374853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1E7F4-234E-044F-8D21-417463F7ECEA}" type="datetimeFigureOut">
              <a:rPr lang="aa-ET" smtClean="0"/>
              <a:t>09/05/2022</a:t>
            </a:fld>
            <a:endParaRPr lang="aa-E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B3A353FD-4D92-C44A-B6A2-C8CAF5377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1872AC4D-8DC6-E343-B5A6-C5BA0ABC3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4A48A-2870-0A4C-BFC6-4ADB13D426C2}" type="slidenum">
              <a:rPr lang="aa-ET" smtClean="0"/>
              <a:t>‹N°›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3532110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BB9380D-F399-B247-8035-94BE14D69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aa-E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E329A75-6115-1F4B-9358-B427B148A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1E7F4-234E-044F-8D21-417463F7ECEA}" type="datetimeFigureOut">
              <a:rPr lang="aa-ET" smtClean="0"/>
              <a:t>09/05/2022</a:t>
            </a:fld>
            <a:endParaRPr lang="aa-E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7BC911B-D6B6-924E-A344-F10A4621B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2D4F242-1992-674C-9408-2BF1D641E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4A48A-2870-0A4C-BFC6-4ADB13D426C2}" type="slidenum">
              <a:rPr lang="aa-ET" smtClean="0"/>
              <a:t>‹N°›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3699005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F288D57-475A-0948-925C-A38176766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1E7F4-234E-044F-8D21-417463F7ECEA}" type="datetimeFigureOut">
              <a:rPr lang="aa-ET" smtClean="0"/>
              <a:t>09/05/2022</a:t>
            </a:fld>
            <a:endParaRPr lang="aa-E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53F7D81F-6CE6-EF4E-8457-C0B2A9247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A4E9F95-342E-1E45-99CF-6BC08FA4E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4A48A-2870-0A4C-BFC6-4ADB13D426C2}" type="slidenum">
              <a:rPr lang="aa-ET" smtClean="0"/>
              <a:t>‹N°›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3696097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FAE9E3F-4189-5B46-9A6C-194329E0A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aa-E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CB79608-3ADB-DF49-813E-C347E489F2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aa-E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CE11469-CB5C-604D-BACA-2BE91A9F3B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52D4305-B195-1549-B615-52CA9899B6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1E7F4-234E-044F-8D21-417463F7ECEA}" type="datetimeFigureOut">
              <a:rPr lang="aa-ET" smtClean="0"/>
              <a:t>09/05/2022</a:t>
            </a:fld>
            <a:endParaRPr lang="aa-E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D290F33-C309-2848-93B7-EB2E1ABA30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725BF6D-E6C4-6740-AEEB-A70F39877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4A48A-2870-0A4C-BFC6-4ADB13D426C2}" type="slidenum">
              <a:rPr lang="aa-ET" smtClean="0"/>
              <a:t>‹N°›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2988636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4B2D728-F5FA-F743-8ABD-D26C6FE0C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aa-E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C3947666-EB00-464C-B148-7FE23D4494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a-E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62299B9-0417-3A4E-8D30-2032EEB585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8BFD842-14F9-1E47-92CF-1878BF955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1E7F4-234E-044F-8D21-417463F7ECEA}" type="datetimeFigureOut">
              <a:rPr lang="aa-ET" smtClean="0"/>
              <a:t>09/05/2022</a:t>
            </a:fld>
            <a:endParaRPr lang="aa-E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C546257-C936-484F-A453-90B32D49F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6678F10-4E05-464A-9545-43F43156A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4A48A-2870-0A4C-BFC6-4ADB13D426C2}" type="slidenum">
              <a:rPr lang="aa-ET" smtClean="0"/>
              <a:t>‹N°›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2877676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56256CEC-6CAB-B043-A173-6A5C32B1E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aa-E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ED7FC99-6A04-244F-BD84-9A13185B23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aa-E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DE3BDD9-799C-DE42-B994-85F361DF1C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51E7F4-234E-044F-8D21-417463F7ECEA}" type="datetimeFigureOut">
              <a:rPr lang="aa-ET" smtClean="0"/>
              <a:t>09/05/2022</a:t>
            </a:fld>
            <a:endParaRPr lang="aa-E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97A50BD-662D-3A47-9E66-C8ED39F659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a-E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E2E8F59-83F2-FD4C-BA24-C0C6EC9C12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B4A48A-2870-0A4C-BFC6-4ADB13D426C2}" type="slidenum">
              <a:rPr lang="aa-ET" smtClean="0"/>
              <a:t>‹N°›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325112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a-E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FAA28B-DA9C-462C-ABF7-80E05080701F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0C6064-DFF8-410E-8484-381FEB89775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08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6B675D29-45B0-4DD1-B35C-CC876E681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a-E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B9172A5-80A4-43D3-A052-710F40B307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a-E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4648A62-52AA-414C-84C0-90C7162E31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42C188-669C-483C-ACC2-44AAFBF53839}" type="datetimeFigureOut">
              <a:rPr lang="aa-ET" smtClean="0"/>
              <a:t>09/05/2022</a:t>
            </a:fld>
            <a:endParaRPr lang="aa-E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6B1CDE1-5FA0-4BE6-8518-5365FD2A9C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a-E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8C2280B-D7FC-4F38-8C03-538F55065D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C0CAEB-3E52-4D8F-8AF9-0AB0C5512EF1}" type="slidenum">
              <a:rPr lang="aa-ET" smtClean="0"/>
              <a:t>‹N°›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4207166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a-E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C5C18B11-E006-4E92-BD45-C68A36536822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03A2BC4D-DBB4-452E-99FB-8DD877CC8C8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6793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blida.org/publications/fundraising-general-structural-funds.html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mailto:eblida@eblida.org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13" Type="http://schemas.openxmlformats.org/officeDocument/2006/relationships/image" Target="../media/image13.jpg"/><Relationship Id="rId3" Type="http://schemas.openxmlformats.org/officeDocument/2006/relationships/image" Target="../media/image8.jpeg"/><Relationship Id="rId7" Type="http://schemas.openxmlformats.org/officeDocument/2006/relationships/diagramLayout" Target="../diagrams/layout1.xml"/><Relationship Id="rId12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diagramData" Target="../diagrams/data1.xml"/><Relationship Id="rId11" Type="http://schemas.openxmlformats.org/officeDocument/2006/relationships/image" Target="../media/image11.jpg"/><Relationship Id="rId5" Type="http://schemas.openxmlformats.org/officeDocument/2006/relationships/image" Target="../media/image10.png"/><Relationship Id="rId10" Type="http://schemas.microsoft.com/office/2007/relationships/diagramDrawing" Target="../diagrams/drawing1.xml"/><Relationship Id="rId4" Type="http://schemas.openxmlformats.org/officeDocument/2006/relationships/image" Target="../media/image9.png"/><Relationship Id="rId9" Type="http://schemas.openxmlformats.org/officeDocument/2006/relationships/diagramColors" Target="../diagrams/colors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xmlns="" id="{B082622D-AAF3-4897-8629-FC918530DD8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2400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xmlns="" id="{A7457DD9-5A45-400A-AB4B-4B4EDECA25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939813" y="365126"/>
            <a:ext cx="8375585" cy="2089317"/>
          </a:xfrm>
          <a:prstGeom prst="rect">
            <a:avLst/>
          </a:prstGeom>
          <a:ln w="12700">
            <a:solidFill>
              <a:srgbClr val="E1E1E1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BAF8B6E1-36E4-40A1-A719-DF60BCAEFC25}"/>
              </a:ext>
            </a:extLst>
          </p:cNvPr>
          <p:cNvSpPr txBox="1">
            <a:spLocks/>
          </p:cNvSpPr>
          <p:nvPr/>
        </p:nvSpPr>
        <p:spPr>
          <a:xfrm>
            <a:off x="2309059" y="641851"/>
            <a:ext cx="2708910" cy="1535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3200" b="1" dirty="0"/>
              <a:t>THINK THE UNTHINKABLE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xmlns="" id="{441CF7D6-A660-431A-B0BB-140A0D5556B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891806" y="1057739"/>
            <a:ext cx="96012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xmlns="" id="{0570A85B-3810-4F95-97B0-CBF4CCDB381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4523776" y="1402924"/>
            <a:ext cx="1463040" cy="13716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F8678EC2-A7FC-4126-9D20-F5DB5245EEAE}"/>
              </a:ext>
            </a:extLst>
          </p:cNvPr>
          <p:cNvSpPr txBox="1">
            <a:spLocks/>
          </p:cNvSpPr>
          <p:nvPr/>
        </p:nvSpPr>
        <p:spPr>
          <a:xfrm>
            <a:off x="1891807" y="299102"/>
            <a:ext cx="8423590" cy="125769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5400" b="1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L’Europe</a:t>
            </a:r>
            <a:r>
              <a:rPr lang="en-US" sz="5400" b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et les </a:t>
            </a:r>
            <a:r>
              <a:rPr lang="en-US" sz="5400" b="1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bibliothèques</a:t>
            </a:r>
            <a:endParaRPr lang="en-US" sz="5400" b="1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597D3787-091C-4ABD-86CC-E14720E0B2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76" b="3653"/>
          <a:stretch/>
        </p:blipFill>
        <p:spPr bwMode="auto">
          <a:xfrm>
            <a:off x="1891807" y="1556793"/>
            <a:ext cx="8375585" cy="4100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xmlns="" id="{E2C48D72-BCF7-4E35-A2C0-044C5A5D0EE0}"/>
              </a:ext>
            </a:extLst>
          </p:cNvPr>
          <p:cNvSpPr txBox="1">
            <a:spLocks/>
          </p:cNvSpPr>
          <p:nvPr/>
        </p:nvSpPr>
        <p:spPr>
          <a:xfrm>
            <a:off x="3215680" y="5980441"/>
            <a:ext cx="6525296" cy="8661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3200" b="1" dirty="0"/>
              <a:t>Giuseppe Vitiello, Directeur EBLIDA</a:t>
            </a:r>
          </a:p>
          <a:p>
            <a:pPr algn="ctr">
              <a:spcAft>
                <a:spcPts val="600"/>
              </a:spcAft>
            </a:pPr>
            <a:r>
              <a:rPr lang="nl-NL" sz="3200" b="1" dirty="0"/>
              <a:t>g.vitiello@eblida.org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439527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15680" y="44625"/>
            <a:ext cx="6984776" cy="1008113"/>
          </a:xfr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it-IT" sz="3600" b="1" dirty="0">
                <a:latin typeface="AGaramond" panose="02020500000000000000" pitchFamily="18" charset="0"/>
              </a:rPr>
              <a:t>The European Agenda on sustainable development</a:t>
            </a:r>
            <a:endParaRPr lang="en-US" sz="3600" b="1" dirty="0">
              <a:latin typeface="AGaramond" panose="02020500000000000000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47528" y="1052738"/>
            <a:ext cx="8640960" cy="5760639"/>
          </a:xfrm>
          <a:gradFill flip="none" rotWithShape="1">
            <a:gsLst>
              <a:gs pos="0">
                <a:schemeClr val="accent6">
                  <a:lumMod val="20000"/>
                  <a:lumOff val="80000"/>
                </a:schemeClr>
              </a:gs>
              <a:gs pos="39999">
                <a:srgbClr val="85C2FF"/>
              </a:gs>
              <a:gs pos="100000">
                <a:schemeClr val="accent5">
                  <a:lumMod val="20000"/>
                  <a:lumOff val="80000"/>
                </a:schemeClr>
              </a:gs>
              <a:gs pos="100000">
                <a:srgbClr val="FFEBFA"/>
              </a:gs>
            </a:gsLst>
            <a:lin ang="2700000" scaled="1"/>
            <a:tileRect/>
          </a:gradFill>
        </p:spPr>
        <p:txBody>
          <a:bodyPr>
            <a:normAutofit/>
          </a:bodyPr>
          <a:lstStyle/>
          <a:p>
            <a:pPr algn="l"/>
            <a:endParaRPr lang="en-US" sz="3600" dirty="0">
              <a:solidFill>
                <a:schemeClr val="tx1"/>
              </a:solidFill>
              <a:cs typeface="Andalus" panose="02020603050405020304" pitchFamily="18" charset="-78"/>
            </a:endParaRPr>
          </a:p>
        </p:txBody>
      </p:sp>
      <p:pic>
        <p:nvPicPr>
          <p:cNvPr id="6" name="Picture 5" descr="Chart&#10;&#10;Description automatically generated with low confidence">
            <a:extLst>
              <a:ext uri="{FF2B5EF4-FFF2-40B4-BE49-F238E27FC236}">
                <a16:creationId xmlns:a16="http://schemas.microsoft.com/office/drawing/2014/main" xmlns="" id="{07C7AC74-08BA-474C-B7DD-4E3FA204EE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44624"/>
            <a:ext cx="1307976" cy="1307976"/>
          </a:xfrm>
          <a:prstGeom prst="rect">
            <a:avLst/>
          </a:prstGeom>
        </p:spPr>
      </p:pic>
      <p:pic>
        <p:nvPicPr>
          <p:cNvPr id="7" name="Picture 6" descr="Chart, bar chart&#10;&#10;Description automatically generated">
            <a:extLst>
              <a:ext uri="{FF2B5EF4-FFF2-40B4-BE49-F238E27FC236}">
                <a16:creationId xmlns:a16="http://schemas.microsoft.com/office/drawing/2014/main" xmlns="" id="{B2ACD9DD-FB90-4E7B-9109-9D70F3CDA2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052738"/>
            <a:ext cx="9144000" cy="58052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09745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15680" y="188639"/>
            <a:ext cx="6984776" cy="1008113"/>
          </a:xfr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it-IT" sz="3600" b="1" dirty="0">
                <a:latin typeface="AGaramond" panose="02020500000000000000" pitchFamily="18" charset="0"/>
              </a:rPr>
              <a:t>SDG framework: </a:t>
            </a:r>
            <a:br>
              <a:rPr lang="it-IT" sz="3600" b="1" dirty="0">
                <a:latin typeface="AGaramond" panose="02020500000000000000" pitchFamily="18" charset="0"/>
              </a:rPr>
            </a:br>
            <a:r>
              <a:rPr lang="it-IT" sz="3600" b="1" dirty="0">
                <a:latin typeface="AGaramond" panose="02020500000000000000" pitchFamily="18" charset="0"/>
              </a:rPr>
              <a:t>a window of opportunities</a:t>
            </a:r>
            <a:endParaRPr lang="en-US" sz="3600" b="1" dirty="0">
              <a:latin typeface="AGaramond" panose="02020500000000000000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5520" y="1340768"/>
            <a:ext cx="8640960" cy="5256584"/>
          </a:xfrm>
          <a:gradFill flip="none" rotWithShape="1">
            <a:gsLst>
              <a:gs pos="0">
                <a:schemeClr val="accent6">
                  <a:lumMod val="20000"/>
                  <a:lumOff val="80000"/>
                </a:schemeClr>
              </a:gs>
              <a:gs pos="39999">
                <a:srgbClr val="85C2FF"/>
              </a:gs>
              <a:gs pos="100000">
                <a:schemeClr val="accent5">
                  <a:lumMod val="20000"/>
                  <a:lumOff val="80000"/>
                </a:schemeClr>
              </a:gs>
              <a:gs pos="100000">
                <a:srgbClr val="FFEBFA"/>
              </a:gs>
            </a:gsLst>
            <a:lin ang="2700000" scaled="1"/>
            <a:tileRect/>
          </a:gradFill>
        </p:spPr>
        <p:txBody>
          <a:bodyPr>
            <a:normAutofit/>
          </a:bodyPr>
          <a:lstStyle/>
          <a:p>
            <a:endParaRPr lang="nl-NL" dirty="0">
              <a:solidFill>
                <a:schemeClr val="tx1"/>
              </a:solidFill>
              <a:latin typeface="Palatino Linotype" panose="02040502050505030304" pitchFamily="18" charset="0"/>
              <a:cs typeface="Andalus" panose="02020603050405020304" pitchFamily="18" charset="-78"/>
            </a:endParaRPr>
          </a:p>
        </p:txBody>
      </p:sp>
      <p:pic>
        <p:nvPicPr>
          <p:cNvPr id="8" name="Picture 7" descr="Chart&#10;&#10;Description automatically generated with low confidence">
            <a:extLst>
              <a:ext uri="{FF2B5EF4-FFF2-40B4-BE49-F238E27FC236}">
                <a16:creationId xmlns:a16="http://schemas.microsoft.com/office/drawing/2014/main" xmlns="" id="{6455D906-E4B1-4D37-AF7F-51F6CFC015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44624"/>
            <a:ext cx="1307976" cy="1307976"/>
          </a:xfrm>
          <a:prstGeom prst="rect">
            <a:avLst/>
          </a:prstGeom>
        </p:spPr>
      </p:pic>
      <p:pic>
        <p:nvPicPr>
          <p:cNvPr id="5" name="Picture 4" descr="Table&#10;&#10;Description automatically generated">
            <a:extLst>
              <a:ext uri="{FF2B5EF4-FFF2-40B4-BE49-F238E27FC236}">
                <a16:creationId xmlns:a16="http://schemas.microsoft.com/office/drawing/2014/main" xmlns="" id="{038B1EA9-E0AE-40DE-A480-7D4B16A4756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520" y="1340768"/>
            <a:ext cx="8724800" cy="520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2497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xmlns="" id="{3B5E33C6-51CC-4B79-A9A9-9FC86C7CDA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927" y="0"/>
            <a:ext cx="4561830" cy="1990482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xmlns="" id="{6F2E8F2A-D012-4A71-9421-1CF289EE0C16}"/>
              </a:ext>
            </a:extLst>
          </p:cNvPr>
          <p:cNvSpPr txBox="1">
            <a:spLocks/>
          </p:cNvSpPr>
          <p:nvPr/>
        </p:nvSpPr>
        <p:spPr>
          <a:xfrm>
            <a:off x="0" y="1990482"/>
            <a:ext cx="12192000" cy="46018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Trois directions: </a:t>
            </a:r>
          </a:p>
          <a:p>
            <a:pPr algn="ctr">
              <a:spcAft>
                <a:spcPts val="600"/>
              </a:spcAft>
            </a:pPr>
            <a:endParaRPr lang="en-US" sz="3600" b="1" dirty="0">
              <a:solidFill>
                <a:schemeClr val="tx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ctr">
              <a:spcAft>
                <a:spcPts val="600"/>
              </a:spcAft>
            </a:pP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La </a:t>
            </a:r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bibliothèque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en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elle-même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;</a:t>
            </a:r>
          </a:p>
          <a:p>
            <a:pPr algn="ctr">
              <a:spcAft>
                <a:spcPts val="600"/>
              </a:spcAft>
            </a:pP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La </a:t>
            </a:r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bibliothèque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pour </a:t>
            </a:r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elle-même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;</a:t>
            </a:r>
          </a:p>
          <a:p>
            <a:pPr algn="ctr">
              <a:spcAft>
                <a:spcPts val="600"/>
              </a:spcAft>
            </a:pP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La </a:t>
            </a:r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bibliothèque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au dela </a:t>
            </a:r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d’elle-même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851806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xmlns="" id="{3B5E33C6-51CC-4B79-A9A9-9FC86C7CDA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927" y="0"/>
            <a:ext cx="4561830" cy="1990482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xmlns="" id="{6F2E8F2A-D012-4A71-9421-1CF289EE0C16}"/>
              </a:ext>
            </a:extLst>
          </p:cNvPr>
          <p:cNvSpPr txBox="1">
            <a:spLocks/>
          </p:cNvSpPr>
          <p:nvPr/>
        </p:nvSpPr>
        <p:spPr>
          <a:xfrm>
            <a:off x="0" y="1990483"/>
            <a:ext cx="12192000" cy="12696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La </a:t>
            </a:r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bibliothèque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en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elle-même</a:t>
            </a:r>
            <a:endParaRPr lang="en-US" sz="3600" b="1" dirty="0">
              <a:solidFill>
                <a:schemeClr val="tx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F95D5E48-F458-440C-9591-431B8AC2CB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7953626"/>
              </p:ext>
            </p:extLst>
          </p:nvPr>
        </p:nvGraphicFramePr>
        <p:xfrm>
          <a:off x="0" y="3260103"/>
          <a:ext cx="12192000" cy="34936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04747">
                  <a:extLst>
                    <a:ext uri="{9D8B030D-6E8A-4147-A177-3AD203B41FA5}">
                      <a16:colId xmlns:a16="http://schemas.microsoft.com/office/drawing/2014/main" xmlns="" val="3145636951"/>
                    </a:ext>
                  </a:extLst>
                </a:gridCol>
                <a:gridCol w="2707864">
                  <a:extLst>
                    <a:ext uri="{9D8B030D-6E8A-4147-A177-3AD203B41FA5}">
                      <a16:colId xmlns:a16="http://schemas.microsoft.com/office/drawing/2014/main" xmlns="" val="3670579814"/>
                    </a:ext>
                  </a:extLst>
                </a:gridCol>
                <a:gridCol w="2218596">
                  <a:extLst>
                    <a:ext uri="{9D8B030D-6E8A-4147-A177-3AD203B41FA5}">
                      <a16:colId xmlns:a16="http://schemas.microsoft.com/office/drawing/2014/main" xmlns="" val="693980811"/>
                    </a:ext>
                  </a:extLst>
                </a:gridCol>
                <a:gridCol w="1414907">
                  <a:extLst>
                    <a:ext uri="{9D8B030D-6E8A-4147-A177-3AD203B41FA5}">
                      <a16:colId xmlns:a16="http://schemas.microsoft.com/office/drawing/2014/main" xmlns="" val="2644759190"/>
                    </a:ext>
                  </a:extLst>
                </a:gridCol>
                <a:gridCol w="2945886">
                  <a:extLst>
                    <a:ext uri="{9D8B030D-6E8A-4147-A177-3AD203B41FA5}">
                      <a16:colId xmlns:a16="http://schemas.microsoft.com/office/drawing/2014/main" xmlns="" val="1653393051"/>
                    </a:ext>
                  </a:extLst>
                </a:gridCol>
              </a:tblGrid>
              <a:tr h="1311897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nl-NL" sz="900" dirty="0">
                          <a:effectLst/>
                        </a:rPr>
                        <a:t> </a:t>
                      </a:r>
                      <a:endParaRPr lang="en-GB" sz="1050" dirty="0">
                        <a:effectLst/>
                      </a:endParaRPr>
                    </a:p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nl-NL" sz="900" dirty="0">
                          <a:effectLst/>
                        </a:rPr>
                        <a:t>Specific objective</a:t>
                      </a:r>
                      <a:endParaRPr lang="en-GB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nl-NL" sz="900">
                          <a:effectLst/>
                        </a:rPr>
                        <a:t> </a:t>
                      </a:r>
                      <a:endParaRPr lang="en-GB" sz="1050">
                        <a:effectLst/>
                      </a:endParaRPr>
                    </a:p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nl-NL" sz="900">
                          <a:effectLst/>
                        </a:rPr>
                        <a:t>Outputs</a:t>
                      </a:r>
                      <a:endParaRPr lang="en-GB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nl-NL" sz="900" dirty="0">
                          <a:effectLst/>
                        </a:rPr>
                        <a:t> </a:t>
                      </a:r>
                      <a:endParaRPr lang="en-GB" sz="1050" dirty="0">
                        <a:effectLst/>
                      </a:endParaRPr>
                    </a:p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nl-NL" sz="900" dirty="0">
                          <a:effectLst/>
                        </a:rPr>
                        <a:t>Results</a:t>
                      </a:r>
                      <a:endParaRPr lang="en-GB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nl-NL" sz="900">
                          <a:effectLst/>
                        </a:rPr>
                        <a:t> </a:t>
                      </a:r>
                      <a:endParaRPr lang="en-GB" sz="1050">
                        <a:effectLst/>
                      </a:endParaRPr>
                    </a:p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nl-NL" sz="900">
                          <a:effectLst/>
                        </a:rPr>
                        <a:t>SDG</a:t>
                      </a:r>
                      <a:endParaRPr lang="en-GB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nl-NL" sz="900">
                          <a:effectLst/>
                        </a:rPr>
                        <a:t> </a:t>
                      </a:r>
                      <a:endParaRPr lang="en-GB" sz="1050">
                        <a:effectLst/>
                      </a:endParaRPr>
                    </a:p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nl-NL" sz="900">
                          <a:effectLst/>
                        </a:rPr>
                        <a:t>Library projects</a:t>
                      </a:r>
                      <a:endParaRPr lang="en-GB" sz="1050">
                        <a:effectLst/>
                      </a:endParaRPr>
                    </a:p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nl-NL" sz="900">
                          <a:effectLst/>
                        </a:rPr>
                        <a:t> </a:t>
                      </a:r>
                      <a:endParaRPr lang="en-GB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3470667758"/>
                  </a:ext>
                </a:extLst>
              </a:tr>
              <a:tr h="2181717"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</a:pPr>
                      <a:r>
                        <a:rPr lang="en-GB" sz="2000" b="1" dirty="0">
                          <a:effectLst/>
                        </a:rPr>
                        <a:t>(</a:t>
                      </a:r>
                      <a:r>
                        <a:rPr lang="en-GB" sz="2000" b="1" dirty="0" err="1">
                          <a:effectLst/>
                        </a:rPr>
                        <a:t>i</a:t>
                      </a:r>
                      <a:r>
                        <a:rPr lang="en-GB" sz="2000" b="1" dirty="0">
                          <a:effectLst/>
                        </a:rPr>
                        <a:t>) Promoting energy efficiency measures</a:t>
                      </a:r>
                      <a:endParaRPr lang="en-GB" sz="2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</a:pPr>
                      <a:r>
                        <a:rPr lang="en-GB" sz="2000" b="1" dirty="0">
                          <a:effectLst/>
                        </a:rPr>
                        <a:t>CCO 06 – Investments in measures to improve energy efficiency</a:t>
                      </a:r>
                      <a:endParaRPr lang="en-GB" sz="2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</a:pPr>
                      <a:r>
                        <a:rPr lang="en-GB" sz="2000" b="1">
                          <a:effectLst/>
                        </a:rPr>
                        <a:t>CCR 05 – Beneficiaries with improved energy classification</a:t>
                      </a:r>
                      <a:endParaRPr lang="en-GB" sz="20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GB" sz="2000" b="1">
                          <a:effectLst/>
                        </a:rPr>
                        <a:t>6</a:t>
                      </a:r>
                    </a:p>
                    <a:p>
                      <a:pPr algn="ctr" fontAlgn="base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GB" sz="2000" b="1">
                          <a:effectLst/>
                        </a:rPr>
                        <a:t> </a:t>
                      </a:r>
                    </a:p>
                    <a:p>
                      <a:pPr algn="ctr" fontAlgn="base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GB" sz="2000" b="1">
                          <a:effectLst/>
                        </a:rPr>
                        <a:t> </a:t>
                      </a:r>
                    </a:p>
                    <a:p>
                      <a:pPr algn="ctr" fontAlgn="base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GB" sz="2000" b="1">
                          <a:effectLst/>
                        </a:rPr>
                        <a:t>7</a:t>
                      </a:r>
                      <a:endParaRPr lang="en-GB" sz="20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</a:pPr>
                      <a:r>
                        <a:rPr lang="en-GB" sz="2000" b="1" dirty="0">
                          <a:effectLst/>
                        </a:rPr>
                        <a:t>Green libraries (France, Germany, Netherlands, etc)</a:t>
                      </a:r>
                    </a:p>
                    <a:p>
                      <a:pPr algn="l">
                        <a:lnSpc>
                          <a:spcPct val="110000"/>
                        </a:lnSpc>
                      </a:pPr>
                      <a:r>
                        <a:rPr lang="en-GB" sz="2000" b="1" dirty="0">
                          <a:effectLst/>
                        </a:rPr>
                        <a:t>Citizen Science projects </a:t>
                      </a:r>
                      <a:endParaRPr lang="en-GB" sz="2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20196974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55743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xmlns="" id="{3B5E33C6-51CC-4B79-A9A9-9FC86C7CDA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927" y="0"/>
            <a:ext cx="4561830" cy="1990482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xmlns="" id="{6F2E8F2A-D012-4A71-9421-1CF289EE0C16}"/>
              </a:ext>
            </a:extLst>
          </p:cNvPr>
          <p:cNvSpPr txBox="1">
            <a:spLocks/>
          </p:cNvSpPr>
          <p:nvPr/>
        </p:nvSpPr>
        <p:spPr>
          <a:xfrm>
            <a:off x="79513" y="1848679"/>
            <a:ext cx="12032974" cy="9442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La </a:t>
            </a:r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bibliothèque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pour </a:t>
            </a:r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elle-même</a:t>
            </a:r>
            <a:endParaRPr lang="en-US" sz="3600" b="1" dirty="0">
              <a:solidFill>
                <a:schemeClr val="tx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C08FCDA2-A398-4672-81AA-6BD429BFC6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3821287"/>
              </p:ext>
            </p:extLst>
          </p:nvPr>
        </p:nvGraphicFramePr>
        <p:xfrm>
          <a:off x="79513" y="2792895"/>
          <a:ext cx="12032975" cy="400323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25757">
                  <a:extLst>
                    <a:ext uri="{9D8B030D-6E8A-4147-A177-3AD203B41FA5}">
                      <a16:colId xmlns:a16="http://schemas.microsoft.com/office/drawing/2014/main" xmlns="" val="871643451"/>
                    </a:ext>
                  </a:extLst>
                </a:gridCol>
                <a:gridCol w="2501542">
                  <a:extLst>
                    <a:ext uri="{9D8B030D-6E8A-4147-A177-3AD203B41FA5}">
                      <a16:colId xmlns:a16="http://schemas.microsoft.com/office/drawing/2014/main" xmlns="" val="4256238643"/>
                    </a:ext>
                  </a:extLst>
                </a:gridCol>
                <a:gridCol w="2856355">
                  <a:extLst>
                    <a:ext uri="{9D8B030D-6E8A-4147-A177-3AD203B41FA5}">
                      <a16:colId xmlns:a16="http://schemas.microsoft.com/office/drawing/2014/main" xmlns="" val="943895056"/>
                    </a:ext>
                  </a:extLst>
                </a:gridCol>
                <a:gridCol w="1094169">
                  <a:extLst>
                    <a:ext uri="{9D8B030D-6E8A-4147-A177-3AD203B41FA5}">
                      <a16:colId xmlns:a16="http://schemas.microsoft.com/office/drawing/2014/main" xmlns="" val="62732482"/>
                    </a:ext>
                  </a:extLst>
                </a:gridCol>
                <a:gridCol w="3255152">
                  <a:extLst>
                    <a:ext uri="{9D8B030D-6E8A-4147-A177-3AD203B41FA5}">
                      <a16:colId xmlns:a16="http://schemas.microsoft.com/office/drawing/2014/main" xmlns="" val="435781706"/>
                    </a:ext>
                  </a:extLst>
                </a:gridCol>
              </a:tblGrid>
              <a:tr h="3876261"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</a:pPr>
                      <a:r>
                        <a:rPr lang="en-GB" sz="2400">
                          <a:effectLst/>
                        </a:rPr>
                        <a:t>(ii) Improving access to inclusive and quality services in education, training and lifelong learning through developing infrastructure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</a:pPr>
                      <a:r>
                        <a:rPr lang="en-GB" sz="2400" dirty="0">
                          <a:effectLst/>
                        </a:rPr>
                        <a:t>CCO 18 - New or upgraded capacity for childcare and education infrastructure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</a:pPr>
                      <a:r>
                        <a:rPr lang="en-GB" sz="2400">
                          <a:effectLst/>
                        </a:rPr>
                        <a:t>CCR 17 - Annual users served by new or upgraded childcare and education infrastructure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GB" sz="2400" dirty="0">
                          <a:effectLst/>
                        </a:rPr>
                        <a:t>4</a:t>
                      </a:r>
                    </a:p>
                    <a:p>
                      <a:pPr algn="ctr" fontAlgn="base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GB" sz="2400" dirty="0">
                          <a:effectLst/>
                        </a:rPr>
                        <a:t> </a:t>
                      </a:r>
                    </a:p>
                    <a:p>
                      <a:pPr algn="ctr" fontAlgn="base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GB" sz="2400" dirty="0">
                          <a:effectLst/>
                        </a:rPr>
                        <a:t> </a:t>
                      </a:r>
                    </a:p>
                    <a:p>
                      <a:pPr algn="ctr" fontAlgn="base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GB" sz="2400" dirty="0">
                          <a:effectLst/>
                        </a:rPr>
                        <a:t> </a:t>
                      </a:r>
                    </a:p>
                    <a:p>
                      <a:pPr algn="ctr" fontAlgn="base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GB" sz="2400" dirty="0">
                          <a:effectLst/>
                        </a:rPr>
                        <a:t> </a:t>
                      </a:r>
                    </a:p>
                    <a:p>
                      <a:pPr algn="ctr" fontAlgn="base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GB" sz="2400" dirty="0">
                          <a:effectLst/>
                        </a:rPr>
                        <a:t>5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</a:pPr>
                      <a:r>
                        <a:rPr lang="en-GB" sz="2400" dirty="0">
                          <a:effectLst/>
                        </a:rPr>
                        <a:t>Many education, training and lifelong learning projects all over Europe (also to be matched with Erasmus+)</a:t>
                      </a:r>
                    </a:p>
                    <a:p>
                      <a:pPr algn="l">
                        <a:lnSpc>
                          <a:spcPct val="110000"/>
                        </a:lnSpc>
                      </a:pPr>
                      <a:r>
                        <a:rPr lang="en-GB" sz="2400" dirty="0">
                          <a:effectLst/>
                        </a:rPr>
                        <a:t>Digital literacy (Spain)</a:t>
                      </a:r>
                    </a:p>
                    <a:p>
                      <a:pPr algn="l">
                        <a:lnSpc>
                          <a:spcPct val="110000"/>
                        </a:lnSpc>
                      </a:pPr>
                      <a:r>
                        <a:rPr lang="en-GB" sz="2400" dirty="0">
                          <a:effectLst/>
                        </a:rPr>
                        <a:t>Gender Equality (Spain) 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7689794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62148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xmlns="" id="{3B5E33C6-51CC-4B79-A9A9-9FC86C7CDA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927" y="0"/>
            <a:ext cx="4561830" cy="1990482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xmlns="" id="{6F2E8F2A-D012-4A71-9421-1CF289EE0C16}"/>
              </a:ext>
            </a:extLst>
          </p:cNvPr>
          <p:cNvSpPr txBox="1">
            <a:spLocks/>
          </p:cNvSpPr>
          <p:nvPr/>
        </p:nvSpPr>
        <p:spPr>
          <a:xfrm>
            <a:off x="0" y="1960663"/>
            <a:ext cx="12192000" cy="9144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endParaRPr lang="en-US" sz="3600" b="1" dirty="0">
              <a:solidFill>
                <a:schemeClr val="tx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ctr">
              <a:spcAft>
                <a:spcPts val="600"/>
              </a:spcAft>
            </a:pP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La </a:t>
            </a:r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bibliothèque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au dela </a:t>
            </a:r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d’elle-même</a:t>
            </a:r>
            <a:endParaRPr lang="en-US" sz="3600" b="1" dirty="0">
              <a:solidFill>
                <a:schemeClr val="tx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CCFCD1FE-EBEC-426B-BB2D-DE23D098E0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7399289"/>
              </p:ext>
            </p:extLst>
          </p:nvPr>
        </p:nvGraphicFramePr>
        <p:xfrm>
          <a:off x="0" y="2875064"/>
          <a:ext cx="12191999" cy="39829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79954">
                  <a:extLst>
                    <a:ext uri="{9D8B030D-6E8A-4147-A177-3AD203B41FA5}">
                      <a16:colId xmlns:a16="http://schemas.microsoft.com/office/drawing/2014/main" xmlns="" val="2583041336"/>
                    </a:ext>
                  </a:extLst>
                </a:gridCol>
                <a:gridCol w="1664638">
                  <a:extLst>
                    <a:ext uri="{9D8B030D-6E8A-4147-A177-3AD203B41FA5}">
                      <a16:colId xmlns:a16="http://schemas.microsoft.com/office/drawing/2014/main" xmlns="" val="3594980231"/>
                    </a:ext>
                  </a:extLst>
                </a:gridCol>
                <a:gridCol w="3190020">
                  <a:extLst>
                    <a:ext uri="{9D8B030D-6E8A-4147-A177-3AD203B41FA5}">
                      <a16:colId xmlns:a16="http://schemas.microsoft.com/office/drawing/2014/main" xmlns="" val="3567861691"/>
                    </a:ext>
                  </a:extLst>
                </a:gridCol>
                <a:gridCol w="1221984">
                  <a:extLst>
                    <a:ext uri="{9D8B030D-6E8A-4147-A177-3AD203B41FA5}">
                      <a16:colId xmlns:a16="http://schemas.microsoft.com/office/drawing/2014/main" xmlns="" val="1404189605"/>
                    </a:ext>
                  </a:extLst>
                </a:gridCol>
                <a:gridCol w="3635403">
                  <a:extLst>
                    <a:ext uri="{9D8B030D-6E8A-4147-A177-3AD203B41FA5}">
                      <a16:colId xmlns:a16="http://schemas.microsoft.com/office/drawing/2014/main" xmlns="" val="3900485111"/>
                    </a:ext>
                  </a:extLst>
                </a:gridCol>
              </a:tblGrid>
              <a:tr h="3982936"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</a:pPr>
                      <a:r>
                        <a:rPr lang="en-GB" sz="900" dirty="0">
                          <a:effectLst/>
                        </a:rPr>
                        <a:t>(</a:t>
                      </a:r>
                      <a:r>
                        <a:rPr lang="en-GB" sz="2000" dirty="0">
                          <a:effectLst/>
                        </a:rPr>
                        <a:t>iii) Increasing the socio-economic integration of marginalised communities, migrants and disadvantaged groups, through integrated measures including housing and social services;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</a:pPr>
                      <a:r>
                        <a:rPr lang="en-GB" sz="2400" dirty="0">
                          <a:effectLst/>
                        </a:rPr>
                        <a:t>CCO 19 - Additional capacity of reception infrastructures created or upgraded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</a:pPr>
                      <a:r>
                        <a:rPr lang="en-GB" sz="2400">
                          <a:effectLst/>
                        </a:rPr>
                        <a:t>CCR 18 - Annual users served by new and improved reception and housing facilities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GB" sz="2400">
                          <a:effectLst/>
                        </a:rPr>
                        <a:t>1</a:t>
                      </a:r>
                    </a:p>
                    <a:p>
                      <a:pPr algn="ctr" fontAlgn="base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GB" sz="2400">
                          <a:effectLst/>
                        </a:rPr>
                        <a:t> </a:t>
                      </a:r>
                    </a:p>
                    <a:p>
                      <a:pPr algn="ctr" fontAlgn="base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GB" sz="2400">
                          <a:effectLst/>
                        </a:rPr>
                        <a:t> </a:t>
                      </a:r>
                    </a:p>
                    <a:p>
                      <a:pPr algn="ctr" fontAlgn="base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GB" sz="2400">
                          <a:effectLst/>
                        </a:rPr>
                        <a:t> </a:t>
                      </a:r>
                    </a:p>
                    <a:p>
                      <a:pPr algn="ctr" fontAlgn="base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GB" sz="2400">
                          <a:effectLst/>
                        </a:rPr>
                        <a:t>5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</a:pPr>
                      <a:r>
                        <a:rPr lang="en-GB" sz="2400" dirty="0">
                          <a:effectLst/>
                        </a:rPr>
                        <a:t>BIST ( </a:t>
                      </a:r>
                      <a:r>
                        <a:rPr lang="en-GB" sz="2400" dirty="0" err="1">
                          <a:effectLst/>
                        </a:rPr>
                        <a:t>Bibliotheken</a:t>
                      </a:r>
                      <a:r>
                        <a:rPr lang="en-GB" sz="2400" dirty="0">
                          <a:effectLst/>
                        </a:rPr>
                        <a:t> </a:t>
                      </a:r>
                      <a:r>
                        <a:rPr lang="en-GB" sz="2400" dirty="0" err="1">
                          <a:effectLst/>
                        </a:rPr>
                        <a:t>im</a:t>
                      </a:r>
                      <a:r>
                        <a:rPr lang="en-GB" sz="2400" dirty="0">
                          <a:effectLst/>
                        </a:rPr>
                        <a:t> </a:t>
                      </a:r>
                      <a:r>
                        <a:rPr lang="en-GB" sz="2400" dirty="0" err="1">
                          <a:effectLst/>
                        </a:rPr>
                        <a:t>Stadtteil</a:t>
                      </a:r>
                      <a:r>
                        <a:rPr lang="en-GB" sz="2400" dirty="0">
                          <a:effectLst/>
                        </a:rPr>
                        <a:t>)  I and II (Germany)</a:t>
                      </a:r>
                    </a:p>
                    <a:p>
                      <a:pPr algn="l">
                        <a:lnSpc>
                          <a:spcPct val="110000"/>
                        </a:lnSpc>
                      </a:pPr>
                      <a:r>
                        <a:rPr lang="en-GB" sz="2400" dirty="0">
                          <a:effectLst/>
                        </a:rPr>
                        <a:t>FEAD projects (Netherlands)</a:t>
                      </a:r>
                    </a:p>
                    <a:p>
                      <a:pPr algn="l">
                        <a:lnSpc>
                          <a:spcPct val="110000"/>
                        </a:lnSpc>
                      </a:pPr>
                      <a:r>
                        <a:rPr lang="de-DE" sz="2400" dirty="0">
                          <a:effectLst/>
                        </a:rPr>
                        <a:t>Ecrivain public (France)</a:t>
                      </a:r>
                      <a:endParaRPr lang="en-GB" sz="2400" dirty="0">
                        <a:effectLst/>
                      </a:endParaRPr>
                    </a:p>
                    <a:p>
                      <a:pPr algn="l">
                        <a:lnSpc>
                          <a:spcPct val="110000"/>
                        </a:lnSpc>
                      </a:pPr>
                      <a:r>
                        <a:rPr lang="de-DE" sz="2400" dirty="0">
                          <a:effectLst/>
                        </a:rPr>
                        <a:t>Treffpunkt Deutsch (Germany)</a:t>
                      </a:r>
                      <a:endParaRPr lang="en-GB" sz="2400" dirty="0">
                        <a:effectLst/>
                      </a:endParaRPr>
                    </a:p>
                    <a:p>
                      <a:pPr algn="l">
                        <a:lnSpc>
                          <a:spcPct val="110000"/>
                        </a:lnSpc>
                      </a:pPr>
                      <a:r>
                        <a:rPr lang="de-DE" sz="2400" dirty="0">
                          <a:effectLst/>
                        </a:rPr>
                        <a:t> 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31795626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03526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xmlns="" id="{3B5E33C6-51CC-4B79-A9A9-9FC86C7CDA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927" y="0"/>
            <a:ext cx="4561830" cy="1990482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xmlns="" id="{6F2E8F2A-D012-4A71-9421-1CF289EE0C16}"/>
              </a:ext>
            </a:extLst>
          </p:cNvPr>
          <p:cNvSpPr txBox="1">
            <a:spLocks/>
          </p:cNvSpPr>
          <p:nvPr/>
        </p:nvSpPr>
        <p:spPr>
          <a:xfrm>
            <a:off x="0" y="1960663"/>
            <a:ext cx="12192000" cy="48973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endParaRPr lang="en-US" sz="3600" b="1" dirty="0">
              <a:solidFill>
                <a:schemeClr val="tx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ctr">
              <a:spcAft>
                <a:spcPts val="600"/>
              </a:spcAft>
            </a:pP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La </a:t>
            </a:r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bibliothèque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au dela </a:t>
            </a:r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d’elle-même</a:t>
            </a:r>
            <a:endParaRPr lang="en-US" sz="3600" b="1" dirty="0">
              <a:solidFill>
                <a:schemeClr val="tx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ctr">
              <a:spcAft>
                <a:spcPts val="600"/>
              </a:spcAft>
            </a:pPr>
            <a:endParaRPr lang="en-US" sz="3600" b="1" dirty="0">
              <a:solidFill>
                <a:schemeClr val="tx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ctr">
              <a:spcAft>
                <a:spcPts val="600"/>
              </a:spcAft>
            </a:pP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http://www.eblida.org/publications/fundraising-general-structural-funds.html</a:t>
            </a:r>
            <a:endParaRPr lang="en-US" sz="3600" b="1" dirty="0">
              <a:solidFill>
                <a:schemeClr val="tx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ctr">
              <a:spcAft>
                <a:spcPts val="600"/>
              </a:spcAft>
            </a:pPr>
            <a:endParaRPr lang="en-US" sz="3600" b="1" dirty="0">
              <a:solidFill>
                <a:schemeClr val="tx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77971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3512" y="430329"/>
            <a:ext cx="8856984" cy="1008113"/>
          </a:xfr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txBody>
          <a:bodyPr>
            <a:noAutofit/>
          </a:bodyPr>
          <a:lstStyle/>
          <a:p>
            <a:pPr>
              <a:tabLst>
                <a:tab pos="457200" algn="l"/>
              </a:tabLst>
            </a:pPr>
            <a:r>
              <a:rPr lang="en-GB" sz="3600" b="1" dirty="0">
                <a:solidFill>
                  <a:schemeClr val="accent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Merci pour </a:t>
            </a:r>
            <a:r>
              <a:rPr lang="en-GB" sz="3600" b="1" dirty="0" err="1">
                <a:solidFill>
                  <a:schemeClr val="accent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votre</a:t>
            </a:r>
            <a:r>
              <a:rPr lang="en-GB" sz="3600" b="1" dirty="0">
                <a:solidFill>
                  <a:schemeClr val="accent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attention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3512" y="1438442"/>
            <a:ext cx="8856984" cy="5133244"/>
          </a:xfrm>
          <a:gradFill flip="none" rotWithShape="1">
            <a:gsLst>
              <a:gs pos="0">
                <a:schemeClr val="accent6">
                  <a:lumMod val="20000"/>
                  <a:lumOff val="80000"/>
                </a:schemeClr>
              </a:gs>
              <a:gs pos="39999">
                <a:srgbClr val="85C2FF"/>
              </a:gs>
              <a:gs pos="100000">
                <a:schemeClr val="accent5">
                  <a:lumMod val="20000"/>
                  <a:lumOff val="80000"/>
                </a:schemeClr>
              </a:gs>
              <a:gs pos="100000">
                <a:srgbClr val="FFEBFA"/>
              </a:gs>
            </a:gsLst>
            <a:lin ang="2700000" scaled="1"/>
            <a:tileRect/>
          </a:gradFill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  <a:tabLst>
                <a:tab pos="457200" algn="l"/>
              </a:tabLst>
            </a:pPr>
            <a:endParaRPr lang="en-GB" sz="2800" dirty="0">
              <a:solidFill>
                <a:schemeClr val="tx1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spc="-50" dirty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Giuseppe Vitiello</a:t>
            </a:r>
          </a:p>
          <a:p>
            <a:pPr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spc="-50" dirty="0">
                <a:solidFill>
                  <a:srgbClr val="3A5B8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hlinkClick r:id="rId2"/>
              </a:rPr>
              <a:t>g.vitiello@eblida.org</a:t>
            </a:r>
            <a:endParaRPr lang="en-US" sz="4000" b="1" spc="-50" dirty="0">
              <a:solidFill>
                <a:srgbClr val="3A5B8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endParaRPr lang="en-US" sz="2400" spc="-50" dirty="0">
              <a:solidFill>
                <a:srgbClr val="3A5B81"/>
              </a:solidFill>
              <a:latin typeface="+mj-lt"/>
              <a:ea typeface="+mj-ea"/>
              <a:cs typeface="+mj-cs"/>
            </a:endParaRPr>
          </a:p>
          <a:p>
            <a:pPr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endParaRPr lang="en-US" sz="2400" spc="-50" dirty="0">
              <a:solidFill>
                <a:srgbClr val="3A5B8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xmlns="" id="{A47A998F-CCA8-4DB7-8666-F7693318E5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792" y="3611170"/>
            <a:ext cx="4142918" cy="2152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774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09280" y="537873"/>
            <a:ext cx="7769820" cy="1100428"/>
          </a:xfr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en-GB" sz="3600" b="1" dirty="0"/>
              <a:t>EBLIDA, </a:t>
            </a:r>
            <a:r>
              <a:rPr lang="en-GB" sz="3600" b="1" dirty="0" err="1"/>
              <a:t>aujourd’hui</a:t>
            </a:r>
            <a:endParaRPr lang="en-US" sz="36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3512" y="1638301"/>
            <a:ext cx="8856984" cy="4959052"/>
          </a:xfrm>
          <a:gradFill flip="none" rotWithShape="1">
            <a:gsLst>
              <a:gs pos="0">
                <a:schemeClr val="accent6">
                  <a:lumMod val="20000"/>
                  <a:lumOff val="80000"/>
                </a:schemeClr>
              </a:gs>
              <a:gs pos="39999">
                <a:srgbClr val="85C2FF"/>
              </a:gs>
              <a:gs pos="100000">
                <a:schemeClr val="accent5">
                  <a:lumMod val="20000"/>
                  <a:lumOff val="80000"/>
                </a:schemeClr>
              </a:gs>
              <a:gs pos="100000">
                <a:srgbClr val="FFEBFA"/>
              </a:gs>
            </a:gsLst>
            <a:lin ang="2700000" scaled="1"/>
            <a:tileRect/>
          </a:gradFill>
        </p:spPr>
        <p:txBody>
          <a:bodyPr>
            <a:normAutofit lnSpcReduction="10000"/>
          </a:bodyPr>
          <a:lstStyle/>
          <a:p>
            <a:endParaRPr lang="en-US" b="1" dirty="0">
              <a:solidFill>
                <a:schemeClr val="tx1"/>
              </a:solidFill>
              <a:latin typeface="+mj-lt"/>
            </a:endParaRPr>
          </a:p>
          <a:p>
            <a:pPr algn="l"/>
            <a:r>
              <a:rPr lang="en-US" b="1" dirty="0">
                <a:solidFill>
                  <a:schemeClr val="tx1"/>
                </a:solidFill>
                <a:latin typeface="+mj-lt"/>
              </a:rPr>
              <a:t>Une organization </a:t>
            </a:r>
            <a:r>
              <a:rPr lang="en-US" b="1" dirty="0" err="1">
                <a:solidFill>
                  <a:schemeClr val="tx1"/>
                </a:solidFill>
                <a:latin typeface="+mj-lt"/>
              </a:rPr>
              <a:t>ayant</a:t>
            </a:r>
            <a:r>
              <a:rPr lang="en-US" b="1" dirty="0">
                <a:solidFill>
                  <a:schemeClr val="tx1"/>
                </a:solidFill>
                <a:latin typeface="+mj-lt"/>
              </a:rPr>
              <a:t>:</a:t>
            </a:r>
          </a:p>
          <a:p>
            <a:pPr marL="457200" indent="-457200" algn="l">
              <a:buFontTx/>
              <a:buChar char="-"/>
            </a:pPr>
            <a:r>
              <a:rPr lang="en-US" b="1" dirty="0">
                <a:solidFill>
                  <a:schemeClr val="tx1"/>
                </a:solidFill>
                <a:latin typeface="+mj-lt"/>
              </a:rPr>
              <a:t>120 members,</a:t>
            </a:r>
          </a:p>
          <a:p>
            <a:pPr marL="457200" indent="-457200" algn="l">
              <a:buFontTx/>
              <a:buChar char="-"/>
            </a:pPr>
            <a:r>
              <a:rPr lang="en-US" b="1" dirty="0" err="1">
                <a:solidFill>
                  <a:schemeClr val="tx1"/>
                </a:solidFill>
                <a:latin typeface="+mj-lt"/>
              </a:rPr>
              <a:t>en</a:t>
            </a:r>
            <a:r>
              <a:rPr lang="en-US" b="1" dirty="0">
                <a:solidFill>
                  <a:schemeClr val="tx1"/>
                </a:solidFill>
                <a:latin typeface="+mj-lt"/>
              </a:rPr>
              <a:t> 34 pays </a:t>
            </a:r>
            <a:r>
              <a:rPr lang="en-US" b="1" dirty="0" err="1">
                <a:solidFill>
                  <a:schemeClr val="tx1"/>
                </a:solidFill>
                <a:latin typeface="+mj-lt"/>
              </a:rPr>
              <a:t>européens</a:t>
            </a:r>
            <a:r>
              <a:rPr lang="en-US" b="1" dirty="0">
                <a:solidFill>
                  <a:schemeClr val="tx1"/>
                </a:solidFill>
                <a:latin typeface="+mj-lt"/>
              </a:rPr>
              <a:t> (UE et non),</a:t>
            </a:r>
          </a:p>
          <a:p>
            <a:pPr marL="457200" indent="-457200" algn="l">
              <a:buFontTx/>
              <a:buChar char="-"/>
            </a:pPr>
            <a:r>
              <a:rPr lang="en-US" b="1" dirty="0" err="1">
                <a:solidFill>
                  <a:schemeClr val="tx1"/>
                </a:solidFill>
                <a:latin typeface="+mj-lt"/>
              </a:rPr>
              <a:t>Régie</a:t>
            </a:r>
            <a:r>
              <a:rPr lang="en-US" b="1" dirty="0">
                <a:solidFill>
                  <a:schemeClr val="tx1"/>
                </a:solidFill>
                <a:latin typeface="+mj-lt"/>
              </a:rPr>
              <a:t> par un </a:t>
            </a:r>
            <a:r>
              <a:rPr lang="en-US" b="1" dirty="0" err="1">
                <a:solidFill>
                  <a:schemeClr val="tx1"/>
                </a:solidFill>
                <a:latin typeface="+mj-lt"/>
              </a:rPr>
              <a:t>Comité</a:t>
            </a:r>
            <a:r>
              <a:rPr lang="en-US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+mj-lt"/>
              </a:rPr>
              <a:t>exécutif</a:t>
            </a:r>
            <a:r>
              <a:rPr lang="en-US" b="1" dirty="0">
                <a:solidFill>
                  <a:schemeClr val="tx1"/>
                </a:solidFill>
                <a:latin typeface="+mj-lt"/>
              </a:rPr>
              <a:t> (10 members, se </a:t>
            </a:r>
            <a:r>
              <a:rPr lang="en-US" b="1" dirty="0" err="1">
                <a:solidFill>
                  <a:schemeClr val="tx1"/>
                </a:solidFill>
                <a:latin typeface="+mj-lt"/>
              </a:rPr>
              <a:t>réunissant</a:t>
            </a:r>
            <a:r>
              <a:rPr lang="en-US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+mj-lt"/>
              </a:rPr>
              <a:t>tous</a:t>
            </a:r>
            <a:r>
              <a:rPr lang="en-US" b="1" dirty="0">
                <a:solidFill>
                  <a:schemeClr val="tx1"/>
                </a:solidFill>
                <a:latin typeface="+mj-lt"/>
              </a:rPr>
              <a:t> les deux </a:t>
            </a:r>
            <a:r>
              <a:rPr lang="en-US" b="1" dirty="0" err="1">
                <a:solidFill>
                  <a:schemeClr val="tx1"/>
                </a:solidFill>
                <a:latin typeface="+mj-lt"/>
              </a:rPr>
              <a:t>mois</a:t>
            </a:r>
            <a:r>
              <a:rPr lang="en-US" b="1" dirty="0">
                <a:solidFill>
                  <a:schemeClr val="tx1"/>
                </a:solidFill>
                <a:latin typeface="+mj-lt"/>
              </a:rPr>
              <a:t> et, </a:t>
            </a:r>
            <a:r>
              <a:rPr lang="en-US" b="1" dirty="0" err="1">
                <a:solidFill>
                  <a:schemeClr val="tx1"/>
                </a:solidFill>
                <a:latin typeface="+mj-lt"/>
              </a:rPr>
              <a:t>depuis</a:t>
            </a:r>
            <a:r>
              <a:rPr lang="en-US" b="1" dirty="0">
                <a:solidFill>
                  <a:schemeClr val="tx1"/>
                </a:solidFill>
                <a:latin typeface="+mj-lt"/>
              </a:rPr>
              <a:t> la crise du Covid, </a:t>
            </a:r>
            <a:r>
              <a:rPr lang="en-US" b="1" dirty="0" err="1">
                <a:solidFill>
                  <a:schemeClr val="tx1"/>
                </a:solidFill>
                <a:latin typeface="+mj-lt"/>
              </a:rPr>
              <a:t>presque</a:t>
            </a:r>
            <a:r>
              <a:rPr lang="en-US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+mj-lt"/>
              </a:rPr>
              <a:t>chaque</a:t>
            </a:r>
            <a:r>
              <a:rPr lang="en-US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+mj-lt"/>
              </a:rPr>
              <a:t>mois</a:t>
            </a:r>
            <a:r>
              <a:rPr lang="en-US" b="1" dirty="0">
                <a:solidFill>
                  <a:schemeClr val="tx1"/>
                </a:solidFill>
                <a:latin typeface="+mj-lt"/>
              </a:rPr>
              <a:t> ) </a:t>
            </a:r>
          </a:p>
          <a:p>
            <a:pPr marL="457200" indent="-457200" algn="l">
              <a:buFontTx/>
              <a:buChar char="-"/>
            </a:pPr>
            <a:r>
              <a:rPr lang="en-US" b="1" dirty="0">
                <a:solidFill>
                  <a:schemeClr val="tx1"/>
                </a:solidFill>
                <a:latin typeface="+mj-lt"/>
              </a:rPr>
              <a:t>et un Conseil </a:t>
            </a:r>
            <a:r>
              <a:rPr lang="en-US" b="1" dirty="0" err="1">
                <a:solidFill>
                  <a:schemeClr val="tx1"/>
                </a:solidFill>
                <a:latin typeface="+mj-lt"/>
              </a:rPr>
              <a:t>Annuel</a:t>
            </a:r>
            <a:r>
              <a:rPr lang="en-US" b="1" dirty="0">
                <a:solidFill>
                  <a:schemeClr val="tx1"/>
                </a:solidFill>
                <a:latin typeface="+mj-lt"/>
              </a:rPr>
              <a:t>, se </a:t>
            </a:r>
            <a:r>
              <a:rPr lang="en-US" b="1" dirty="0" err="1">
                <a:solidFill>
                  <a:schemeClr val="tx1"/>
                </a:solidFill>
                <a:latin typeface="+mj-lt"/>
              </a:rPr>
              <a:t>rénissant</a:t>
            </a:r>
            <a:r>
              <a:rPr lang="en-US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+mj-lt"/>
              </a:rPr>
              <a:t>une</a:t>
            </a:r>
            <a:r>
              <a:rPr lang="en-US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+mj-lt"/>
              </a:rPr>
              <a:t>fois</a:t>
            </a:r>
            <a:r>
              <a:rPr lang="en-US" b="1" dirty="0">
                <a:solidFill>
                  <a:schemeClr val="tx1"/>
                </a:solidFill>
                <a:latin typeface="+mj-lt"/>
              </a:rPr>
              <a:t> par an.</a:t>
            </a:r>
          </a:p>
          <a:p>
            <a:endParaRPr lang="en-US" b="1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xmlns="" id="{D0C07293-D097-468C-9CF8-8F68F37649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642" y="140422"/>
            <a:ext cx="964015" cy="964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1664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87500" y="245155"/>
            <a:ext cx="6984776" cy="1008113"/>
          </a:xfr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it-IT" sz="3600" b="1" dirty="0">
                <a:latin typeface="+mn-lt"/>
              </a:rPr>
              <a:t>EBLIDA, aujourd’hui</a:t>
            </a:r>
            <a:endParaRPr lang="en-US" sz="3600" b="1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6771382" y="8615920"/>
            <a:ext cx="2493631" cy="508508"/>
          </a:xfrm>
          <a:gradFill flip="none" rotWithShape="1">
            <a:gsLst>
              <a:gs pos="0">
                <a:schemeClr val="accent6">
                  <a:lumMod val="20000"/>
                  <a:lumOff val="80000"/>
                </a:schemeClr>
              </a:gs>
              <a:gs pos="39999">
                <a:srgbClr val="85C2FF"/>
              </a:gs>
              <a:gs pos="100000">
                <a:schemeClr val="accent5">
                  <a:lumMod val="20000"/>
                  <a:lumOff val="80000"/>
                </a:schemeClr>
              </a:gs>
              <a:gs pos="100000">
                <a:srgbClr val="FFEBFA"/>
              </a:gs>
            </a:gsLst>
            <a:lin ang="2700000" scaled="1"/>
            <a:tileRect/>
          </a:gradFill>
        </p:spPr>
        <p:txBody>
          <a:bodyPr>
            <a:normAutofit fontScale="92500" lnSpcReduction="10000"/>
          </a:bodyPr>
          <a:lstStyle/>
          <a:p>
            <a:pPr algn="l"/>
            <a:endParaRPr lang="it-IT" dirty="0">
              <a:solidFill>
                <a:schemeClr val="tx1"/>
              </a:solidFill>
              <a:latin typeface="AGaramond" panose="02020500000000000000" pitchFamily="18" charset="0"/>
              <a:cs typeface="Andalus" panose="02020603050405020304" pitchFamily="18" charset="-78"/>
            </a:endParaRPr>
          </a:p>
          <a:p>
            <a:endParaRPr lang="it-IT" b="1" dirty="0">
              <a:solidFill>
                <a:schemeClr val="tx1"/>
              </a:solidFill>
              <a:cs typeface="Andalus" panose="02020603050405020304" pitchFamily="18" charset="-78"/>
            </a:endParaRPr>
          </a:p>
        </p:txBody>
      </p:sp>
      <p:pic>
        <p:nvPicPr>
          <p:cNvPr id="1026" name="Picture 2" descr="https://www.metsagroup.com/en/Sustainability/PublishingImages/UN-SDG-Mets%C3%A4-Group.jpg?RenditionID=1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776" y="4950460"/>
            <a:ext cx="6120680" cy="171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A9A7EA0-4F07-42B8-B4A7-B32BC8E02D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7529" y="1556793"/>
            <a:ext cx="8359004" cy="4591673"/>
          </a:xfrm>
          <a:prstGeom prst="rect">
            <a:avLst/>
          </a:prstGeom>
        </p:spPr>
      </p:pic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xmlns="" id="{DA4A4B0A-B415-43ED-9364-8026E1D7790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642" y="140422"/>
            <a:ext cx="964015" cy="964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9509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BE74AE1-4798-4C4E-B16B-A3DD871619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0C03A13-AEC6-4BD0-953B-DE1F8A6C905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Calendar&#10;&#10;Description automatically generated">
            <a:extLst>
              <a:ext uri="{FF2B5EF4-FFF2-40B4-BE49-F238E27FC236}">
                <a16:creationId xmlns:a16="http://schemas.microsoft.com/office/drawing/2014/main" xmlns="" id="{E23269B8-2716-4937-8E1B-5298FB1758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7203"/>
            <a:ext cx="12192000" cy="6383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7586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3">
            <a:extLst>
              <a:ext uri="{FF2B5EF4-FFF2-40B4-BE49-F238E27FC236}">
                <a16:creationId xmlns:a16="http://schemas.microsoft.com/office/drawing/2014/main" xmlns="" id="{BA5C6491-A8D8-4E95-8C17-342D04A90239}"/>
              </a:ext>
            </a:extLst>
          </p:cNvPr>
          <p:cNvSpPr txBox="1">
            <a:spLocks/>
          </p:cNvSpPr>
          <p:nvPr/>
        </p:nvSpPr>
        <p:spPr>
          <a:xfrm>
            <a:off x="397933" y="2733261"/>
            <a:ext cx="11345334" cy="38590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Lignes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directrices du Conseil de </a:t>
            </a:r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l’Europe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/ EBLIDA sur la </a:t>
            </a:r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Législation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et la politique </a:t>
            </a:r>
          </a:p>
          <a:p>
            <a:pPr algn="ctr">
              <a:spcAft>
                <a:spcPts val="600"/>
              </a:spcAft>
            </a:pPr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bibliothécaire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en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Europe</a:t>
            </a:r>
          </a:p>
          <a:p>
            <a:pPr algn="ctr">
              <a:spcAft>
                <a:spcPts val="600"/>
              </a:spcAft>
            </a:pP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Rapport sur le prêt numérique </a:t>
            </a:r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en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Europe </a:t>
            </a:r>
          </a:p>
        </p:txBody>
      </p:sp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xmlns="" id="{3B5E33C6-51CC-4B79-A9A9-9FC86C7CDA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8036" y="-93345"/>
            <a:ext cx="5343341" cy="2497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8802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xmlns="" id="{3B5E33C6-51CC-4B79-A9A9-9FC86C7CDA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544" y="0"/>
            <a:ext cx="5922335" cy="2790863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xmlns="" id="{6F2E8F2A-D012-4A71-9421-1CF289EE0C16}"/>
              </a:ext>
            </a:extLst>
          </p:cNvPr>
          <p:cNvSpPr txBox="1">
            <a:spLocks/>
          </p:cNvSpPr>
          <p:nvPr/>
        </p:nvSpPr>
        <p:spPr>
          <a:xfrm>
            <a:off x="0" y="2565401"/>
            <a:ext cx="12192000" cy="40268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EBLIDA et </a:t>
            </a:r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l’Agenda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européenne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2030 </a:t>
            </a:r>
          </a:p>
          <a:p>
            <a:pPr algn="ctr">
              <a:spcAft>
                <a:spcPts val="600"/>
              </a:spcAft>
            </a:pP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sur le </a:t>
            </a:r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développement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durable</a:t>
            </a:r>
          </a:p>
          <a:p>
            <a:pPr algn="ctr">
              <a:spcAft>
                <a:spcPts val="600"/>
              </a:spcAft>
            </a:pPr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Communauté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EBLIDA : ELSIA Expert Group</a:t>
            </a:r>
          </a:p>
          <a:p>
            <a:pPr algn="ctr">
              <a:spcAft>
                <a:spcPts val="600"/>
              </a:spcAft>
            </a:pP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Services : 2e Rapport sur le </a:t>
            </a:r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développement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durable et les </a:t>
            </a:r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bibliothèques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européennes</a:t>
            </a:r>
            <a:endParaRPr lang="en-US" sz="3600" b="1" dirty="0">
              <a:solidFill>
                <a:schemeClr val="tx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60500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Flowchart: Document 70">
            <a:extLst>
              <a:ext uri="{FF2B5EF4-FFF2-40B4-BE49-F238E27FC236}">
                <a16:creationId xmlns:a16="http://schemas.microsoft.com/office/drawing/2014/main" xmlns="" id="{D12DDE76-C203-4047-9998-63900085B5E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002632" y="0"/>
            <a:ext cx="2436019" cy="3400426"/>
          </a:xfrm>
          <a:prstGeom prst="flowChartDocumen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xmlns="" id="{4BA3EA0E-93D4-422C-AEC1-CF31A60476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951" y="639764"/>
            <a:ext cx="747713" cy="74771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5926" y="639764"/>
            <a:ext cx="4691063" cy="7477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19599" y="-82226"/>
            <a:ext cx="2130136" cy="237114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2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8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Offre</a:t>
            </a:r>
            <a:r>
              <a:rPr lang="en-US" sz="2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EBLIDA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xmlns="" id="{1B6FDD53-524D-4F05-A5D1-0A999DBE68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445" y="4404715"/>
            <a:ext cx="2208231" cy="2262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xmlns="" id="{3F3B08AD-2D5C-47E6-8E5D-4239206E4FC1}"/>
              </a:ext>
            </a:extLst>
          </p:cNvPr>
          <p:cNvSpPr txBox="1">
            <a:spLocks/>
          </p:cNvSpPr>
          <p:nvPr/>
        </p:nvSpPr>
        <p:spPr>
          <a:xfrm>
            <a:off x="1608045" y="3874101"/>
            <a:ext cx="2865747" cy="530614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b">
            <a:normAutofit fontScale="3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6000" b="1" dirty="0">
                <a:solidFill>
                  <a:schemeClr val="bg1"/>
                </a:solidFill>
              </a:rPr>
              <a:t>EBLIDA SDG European House</a:t>
            </a:r>
            <a:endParaRPr lang="aa-ET" sz="6000" b="1" dirty="0">
              <a:solidFill>
                <a:schemeClr val="bg1"/>
              </a:solidFill>
            </a:endParaRPr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xmlns="" id="{C5974F75-CA5E-4587-978F-9BA69A710C1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7999132"/>
              </p:ext>
            </p:extLst>
          </p:nvPr>
        </p:nvGraphicFramePr>
        <p:xfrm>
          <a:off x="1480236" y="4221088"/>
          <a:ext cx="3067720" cy="28531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xmlns="" id="{2823F62C-E3BE-4085-8FE1-6C2E41161D8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932445" y="1472665"/>
            <a:ext cx="2208231" cy="2932050"/>
          </a:xfrm>
          <a:prstGeom prst="rect">
            <a:avLst/>
          </a:prstGeom>
        </p:spPr>
      </p:pic>
      <p:pic>
        <p:nvPicPr>
          <p:cNvPr id="12" name="Picture 11" descr="Chart, sunburst chart&#10;&#10;Description automatically generated">
            <a:extLst>
              <a:ext uri="{FF2B5EF4-FFF2-40B4-BE49-F238E27FC236}">
                <a16:creationId xmlns:a16="http://schemas.microsoft.com/office/drawing/2014/main" xmlns="" id="{B2170A03-61AB-4EEA-8266-1053D9F99CB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599329" y="1439026"/>
            <a:ext cx="1967425" cy="2782062"/>
          </a:xfrm>
          <a:prstGeom prst="rect">
            <a:avLst/>
          </a:prstGeom>
        </p:spPr>
      </p:pic>
      <p:pic>
        <p:nvPicPr>
          <p:cNvPr id="14" name="Picture 13" descr="Text&#10;&#10;Description automatically generated">
            <a:extLst>
              <a:ext uri="{FF2B5EF4-FFF2-40B4-BE49-F238E27FC236}">
                <a16:creationId xmlns:a16="http://schemas.microsoft.com/office/drawing/2014/main" xmlns="" id="{C9A40262-E590-415A-B078-07F030F9DE2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634470" y="4248966"/>
            <a:ext cx="1932284" cy="257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6961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xmlns="" id="{3B5E33C6-51CC-4B79-A9A9-9FC86C7CDA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544" y="0"/>
            <a:ext cx="5922335" cy="2790863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xmlns="" id="{6F2E8F2A-D012-4A71-9421-1CF289EE0C16}"/>
              </a:ext>
            </a:extLst>
          </p:cNvPr>
          <p:cNvSpPr txBox="1">
            <a:spLocks/>
          </p:cNvSpPr>
          <p:nvPr/>
        </p:nvSpPr>
        <p:spPr>
          <a:xfrm>
            <a:off x="0" y="2565401"/>
            <a:ext cx="12192000" cy="40268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EBLIDA Matrix </a:t>
            </a:r>
          </a:p>
          <a:p>
            <a:pPr algn="ctr">
              <a:spcAft>
                <a:spcPts val="600"/>
              </a:spcAft>
            </a:pP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(http://www.eblida.org/activities/the-eblida-matrix.html)</a:t>
            </a:r>
          </a:p>
          <a:p>
            <a:pPr algn="ctr">
              <a:spcAft>
                <a:spcPts val="600"/>
              </a:spcAft>
            </a:pP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EBLIDA SDG-KIC</a:t>
            </a:r>
          </a:p>
          <a:p>
            <a:pPr algn="ctr">
              <a:spcAft>
                <a:spcPts val="600"/>
              </a:spcAft>
            </a:pP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(http://www.eblida.org/activities/sdg-kic/)</a:t>
            </a:r>
          </a:p>
        </p:txBody>
      </p:sp>
    </p:spTree>
    <p:extLst>
      <p:ext uri="{BB962C8B-B14F-4D97-AF65-F5344CB8AC3E}">
        <p14:creationId xmlns:p14="http://schemas.microsoft.com/office/powerpoint/2010/main" val="34743888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xmlns="" id="{3B5E33C6-51CC-4B79-A9A9-9FC86C7CDA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544" y="0"/>
            <a:ext cx="5922335" cy="2790863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xmlns="" id="{6F2E8F2A-D012-4A71-9421-1CF289EE0C16}"/>
              </a:ext>
            </a:extLst>
          </p:cNvPr>
          <p:cNvSpPr txBox="1">
            <a:spLocks/>
          </p:cNvSpPr>
          <p:nvPr/>
        </p:nvSpPr>
        <p:spPr>
          <a:xfrm>
            <a:off x="0" y="2565401"/>
            <a:ext cx="12192000" cy="40268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Penser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l’impensable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. </a:t>
            </a:r>
          </a:p>
          <a:p>
            <a:pPr algn="ctr">
              <a:spcAft>
                <a:spcPts val="600"/>
              </a:spcAft>
            </a:pP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Un </a:t>
            </a:r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programme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bibliothécaire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européen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post-Covid qui </a:t>
            </a:r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réalise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les </a:t>
            </a:r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objectifs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de </a:t>
            </a:r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développement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durable et qui </a:t>
            </a:r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soit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susceptible de </a:t>
            </a:r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bénéficier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du </a:t>
            </a:r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financement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des Fonds </a:t>
            </a:r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structurels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et </a:t>
            </a:r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d’investissement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de </a:t>
            </a:r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l’Union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européenne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(six pays)</a:t>
            </a:r>
          </a:p>
        </p:txBody>
      </p:sp>
    </p:spTree>
    <p:extLst>
      <p:ext uri="{BB962C8B-B14F-4D97-AF65-F5344CB8AC3E}">
        <p14:creationId xmlns:p14="http://schemas.microsoft.com/office/powerpoint/2010/main" val="20641409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Template - Council Presentation.potx" id="{1D39B3C1-55E9-4A04-BAD3-9B14E8BC6046}" vid="{98C495A5-A5E5-4AE5-8E27-C24E1B921E83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936</TotalTime>
  <Words>432</Words>
  <Application>Microsoft Office PowerPoint</Application>
  <PresentationFormat>Grand écran</PresentationFormat>
  <Paragraphs>95</Paragraphs>
  <Slides>17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4</vt:i4>
      </vt:variant>
      <vt:variant>
        <vt:lpstr>Titres des diapositives</vt:lpstr>
      </vt:variant>
      <vt:variant>
        <vt:i4>17</vt:i4>
      </vt:variant>
    </vt:vector>
  </HeadingPairs>
  <TitlesOfParts>
    <vt:vector size="29" baseType="lpstr">
      <vt:lpstr>AGaramond</vt:lpstr>
      <vt:lpstr>Andalus</vt:lpstr>
      <vt:lpstr>Arial</vt:lpstr>
      <vt:lpstr>Calibri</vt:lpstr>
      <vt:lpstr>Calibri Light</vt:lpstr>
      <vt:lpstr>Corbel</vt:lpstr>
      <vt:lpstr>Palatino Linotype</vt:lpstr>
      <vt:lpstr>Times New Roman</vt:lpstr>
      <vt:lpstr>Office Theme</vt:lpstr>
      <vt:lpstr>Office Theme</vt:lpstr>
      <vt:lpstr>Office Theme</vt:lpstr>
      <vt:lpstr>Depth</vt:lpstr>
      <vt:lpstr>Présentation PowerPoint</vt:lpstr>
      <vt:lpstr>EBLIDA, aujourd’hui</vt:lpstr>
      <vt:lpstr>EBLIDA, aujourd’hui</vt:lpstr>
      <vt:lpstr>Présentation PowerPoint</vt:lpstr>
      <vt:lpstr>Présentation PowerPoint</vt:lpstr>
      <vt:lpstr>Présentation PowerPoint</vt:lpstr>
      <vt:lpstr> Offre EBLIDA</vt:lpstr>
      <vt:lpstr>Présentation PowerPoint</vt:lpstr>
      <vt:lpstr>Présentation PowerPoint</vt:lpstr>
      <vt:lpstr>The European Agenda on sustainable development</vt:lpstr>
      <vt:lpstr>SDG framework:  a window of opportunities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Merci pour votre attention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Stavridaki,Kalliope</dc:creator>
  <cp:lastModifiedBy>Frédéric SADAUNE</cp:lastModifiedBy>
  <cp:revision>16</cp:revision>
  <dcterms:created xsi:type="dcterms:W3CDTF">2021-04-12T14:43:32Z</dcterms:created>
  <dcterms:modified xsi:type="dcterms:W3CDTF">2022-05-09T13:49:21Z</dcterms:modified>
</cp:coreProperties>
</file>