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13"/>
  </p:notesMasterIdLst>
  <p:handoutMasterIdLst>
    <p:handoutMasterId r:id="rId14"/>
  </p:handoutMasterIdLst>
  <p:sldIdLst>
    <p:sldId id="266" r:id="rId5"/>
    <p:sldId id="310" r:id="rId6"/>
    <p:sldId id="319" r:id="rId7"/>
    <p:sldId id="321" r:id="rId8"/>
    <p:sldId id="318" r:id="rId9"/>
    <p:sldId id="312" r:id="rId10"/>
    <p:sldId id="317" r:id="rId11"/>
    <p:sldId id="316" r:id="rId12"/>
  </p:sldIdLst>
  <p:sldSz cx="12192000" cy="6858000"/>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278CD-0EFE-43CE-8F9F-7BD69157904E}" v="219" dt="2022-12-05T08:21:58.2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229C0-F5A7-4F05-8A82-8DE910C20D4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A022F889-DF8A-4C7C-B278-DE82757B3CFA}">
      <dgm:prSet/>
      <dgm:spPr/>
      <dgm:t>
        <a:bodyPr/>
        <a:lstStyle/>
        <a:p>
          <a:pPr>
            <a:lnSpc>
              <a:spcPct val="100000"/>
            </a:lnSpc>
          </a:pPr>
          <a:r>
            <a:rPr lang="fr-FR" noProof="0" dirty="0"/>
            <a:t>Faire une étude de besoin et de faisabilité.</a:t>
          </a:r>
        </a:p>
      </dgm:t>
    </dgm:pt>
    <dgm:pt modelId="{60898F49-8A60-470C-8B11-6ABB8C155191}" type="parTrans" cxnId="{D885C7A7-4B83-47C2-B3A8-96EE4A5EF0EC}">
      <dgm:prSet/>
      <dgm:spPr/>
      <dgm:t>
        <a:bodyPr/>
        <a:lstStyle/>
        <a:p>
          <a:endParaRPr lang="fr-FR"/>
        </a:p>
      </dgm:t>
    </dgm:pt>
    <dgm:pt modelId="{C3F6A755-210A-43B9-9B75-CDCDC322C2CE}" type="sibTrans" cxnId="{D885C7A7-4B83-47C2-B3A8-96EE4A5EF0EC}">
      <dgm:prSet/>
      <dgm:spPr/>
      <dgm:t>
        <a:bodyPr/>
        <a:lstStyle/>
        <a:p>
          <a:endParaRPr lang="fr-FR"/>
        </a:p>
      </dgm:t>
    </dgm:pt>
    <dgm:pt modelId="{30CDC5B1-0891-48D4-9541-9CDEAB30B0D7}">
      <dgm:prSet/>
      <dgm:spPr/>
      <dgm:t>
        <a:bodyPr/>
        <a:lstStyle/>
        <a:p>
          <a:pPr>
            <a:lnSpc>
              <a:spcPct val="100000"/>
            </a:lnSpc>
          </a:pPr>
          <a:r>
            <a:rPr lang="fr-FR" noProof="0" dirty="0"/>
            <a:t>S’assurer du soutien financier de la collectivité</a:t>
          </a:r>
        </a:p>
      </dgm:t>
    </dgm:pt>
    <dgm:pt modelId="{E742BC24-D75E-4C21-BD04-166D8B6B2C59}" type="parTrans" cxnId="{C4234362-7D6C-43C1-93D2-D4809FA984F4}">
      <dgm:prSet/>
      <dgm:spPr/>
      <dgm:t>
        <a:bodyPr/>
        <a:lstStyle/>
        <a:p>
          <a:endParaRPr lang="fr-FR"/>
        </a:p>
      </dgm:t>
    </dgm:pt>
    <dgm:pt modelId="{0C540F1D-CCF1-4732-AF97-ECE9DEFA2383}" type="sibTrans" cxnId="{C4234362-7D6C-43C1-93D2-D4809FA984F4}">
      <dgm:prSet/>
      <dgm:spPr/>
      <dgm:t>
        <a:bodyPr/>
        <a:lstStyle/>
        <a:p>
          <a:endParaRPr lang="fr-FR"/>
        </a:p>
      </dgm:t>
    </dgm:pt>
    <dgm:pt modelId="{77B8C0DF-5FC6-41D9-A444-50EC0FEFB814}">
      <dgm:prSet/>
      <dgm:spPr/>
      <dgm:t>
        <a:bodyPr/>
        <a:lstStyle/>
        <a:p>
          <a:pPr>
            <a:lnSpc>
              <a:spcPct val="100000"/>
            </a:lnSpc>
          </a:pPr>
          <a:r>
            <a:rPr lang="fr-FR" noProof="0" dirty="0"/>
            <a:t>Rédiger le projet de fonctionnement </a:t>
          </a:r>
        </a:p>
      </dgm:t>
    </dgm:pt>
    <dgm:pt modelId="{07A1B74F-D964-4338-BD8B-B3A424F20329}" type="parTrans" cxnId="{B59F1B9F-6FC2-41BD-A9CF-1634B44D3545}">
      <dgm:prSet/>
      <dgm:spPr/>
      <dgm:t>
        <a:bodyPr/>
        <a:lstStyle/>
        <a:p>
          <a:endParaRPr lang="fr-FR"/>
        </a:p>
      </dgm:t>
    </dgm:pt>
    <dgm:pt modelId="{EA567B62-18E7-4CBD-A3E4-2E13EBAF95D9}" type="sibTrans" cxnId="{B59F1B9F-6FC2-41BD-A9CF-1634B44D3545}">
      <dgm:prSet/>
      <dgm:spPr/>
      <dgm:t>
        <a:bodyPr/>
        <a:lstStyle/>
        <a:p>
          <a:endParaRPr lang="fr-FR"/>
        </a:p>
      </dgm:t>
    </dgm:pt>
    <dgm:pt modelId="{80E01F30-062B-464E-B296-F03A3D1162E5}" type="pres">
      <dgm:prSet presAssocID="{CA8229C0-F5A7-4F05-8A82-8DE910C20D42}" presName="root" presStyleCnt="0">
        <dgm:presLayoutVars>
          <dgm:dir/>
          <dgm:resizeHandles val="exact"/>
        </dgm:presLayoutVars>
      </dgm:prSet>
      <dgm:spPr/>
    </dgm:pt>
    <dgm:pt modelId="{26984493-D757-4DA6-A9D8-A79F164ED082}" type="pres">
      <dgm:prSet presAssocID="{A022F889-DF8A-4C7C-B278-DE82757B3CFA}" presName="compNode" presStyleCnt="0"/>
      <dgm:spPr/>
    </dgm:pt>
    <dgm:pt modelId="{74BFCAE7-8209-4FD8-A027-A782C1E2F3C1}" type="pres">
      <dgm:prSet presAssocID="{A022F889-DF8A-4C7C-B278-DE82757B3CFA}" presName="bgRect" presStyleLbl="bgShp" presStyleIdx="0" presStyleCnt="3"/>
      <dgm:spPr/>
    </dgm:pt>
    <dgm:pt modelId="{75F53F3B-DC5C-49A7-ABF3-FFC78B5505C7}" type="pres">
      <dgm:prSet presAssocID="{A022F889-DF8A-4C7C-B278-DE82757B3C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ère"/>
        </a:ext>
      </dgm:extLst>
    </dgm:pt>
    <dgm:pt modelId="{BF6FE93B-AA3A-4579-839C-A428DCD2AEE9}" type="pres">
      <dgm:prSet presAssocID="{A022F889-DF8A-4C7C-B278-DE82757B3CFA}" presName="spaceRect" presStyleCnt="0"/>
      <dgm:spPr/>
    </dgm:pt>
    <dgm:pt modelId="{B822CA43-F52A-4280-BF51-15DADBF78604}" type="pres">
      <dgm:prSet presAssocID="{A022F889-DF8A-4C7C-B278-DE82757B3CFA}" presName="parTx" presStyleLbl="revTx" presStyleIdx="0" presStyleCnt="3">
        <dgm:presLayoutVars>
          <dgm:chMax val="0"/>
          <dgm:chPref val="0"/>
        </dgm:presLayoutVars>
      </dgm:prSet>
      <dgm:spPr/>
    </dgm:pt>
    <dgm:pt modelId="{FF2558FD-3531-4047-BA27-5077319B6268}" type="pres">
      <dgm:prSet presAssocID="{C3F6A755-210A-43B9-9B75-CDCDC322C2CE}" presName="sibTrans" presStyleCnt="0"/>
      <dgm:spPr/>
    </dgm:pt>
    <dgm:pt modelId="{98CF9284-304B-42EA-B190-043C76EB2704}" type="pres">
      <dgm:prSet presAssocID="{30CDC5B1-0891-48D4-9541-9CDEAB30B0D7}" presName="compNode" presStyleCnt="0"/>
      <dgm:spPr/>
    </dgm:pt>
    <dgm:pt modelId="{0FDCC8ED-662C-49B3-BC36-8415C6F17EC9}" type="pres">
      <dgm:prSet presAssocID="{30CDC5B1-0891-48D4-9541-9CDEAB30B0D7}" presName="bgRect" presStyleLbl="bgShp" presStyleIdx="1" presStyleCnt="3" custLinFactNeighborX="431" custLinFactNeighborY="2840"/>
      <dgm:spPr/>
    </dgm:pt>
    <dgm:pt modelId="{B53B31EA-3190-42A9-A233-AE73CBCCE99C}" type="pres">
      <dgm:prSet presAssocID="{30CDC5B1-0891-48D4-9541-9CDEAB30B0D7}" presName="iconRect" presStyleLbl="node1" presStyleIdx="1" presStyleCnt="3" custLinFactNeighborX="-4571" custLinFactNeighborY="-90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gent"/>
        </a:ext>
      </dgm:extLst>
    </dgm:pt>
    <dgm:pt modelId="{2D41AC26-6806-463C-A60F-A010CA167968}" type="pres">
      <dgm:prSet presAssocID="{30CDC5B1-0891-48D4-9541-9CDEAB30B0D7}" presName="spaceRect" presStyleCnt="0"/>
      <dgm:spPr/>
    </dgm:pt>
    <dgm:pt modelId="{0CB27A1D-2F54-4EC5-BFCE-674B339BDAF9}" type="pres">
      <dgm:prSet presAssocID="{30CDC5B1-0891-48D4-9541-9CDEAB30B0D7}" presName="parTx" presStyleLbl="revTx" presStyleIdx="1" presStyleCnt="3" custLinFactNeighborX="-2516" custLinFactNeighborY="3011">
        <dgm:presLayoutVars>
          <dgm:chMax val="0"/>
          <dgm:chPref val="0"/>
        </dgm:presLayoutVars>
      </dgm:prSet>
      <dgm:spPr/>
    </dgm:pt>
    <dgm:pt modelId="{A6E799CD-3FDE-4F63-B62D-300BE0FD1B56}" type="pres">
      <dgm:prSet presAssocID="{0C540F1D-CCF1-4732-AF97-ECE9DEFA2383}" presName="sibTrans" presStyleCnt="0"/>
      <dgm:spPr/>
    </dgm:pt>
    <dgm:pt modelId="{B0D93C1C-416D-41F7-9845-C6D448C2FCD9}" type="pres">
      <dgm:prSet presAssocID="{77B8C0DF-5FC6-41D9-A444-50EC0FEFB814}" presName="compNode" presStyleCnt="0"/>
      <dgm:spPr/>
    </dgm:pt>
    <dgm:pt modelId="{15DE0C70-F9F2-4C44-A781-7E1CEFF9774F}" type="pres">
      <dgm:prSet presAssocID="{77B8C0DF-5FC6-41D9-A444-50EC0FEFB814}" presName="bgRect" presStyleLbl="bgShp" presStyleIdx="2" presStyleCnt="3"/>
      <dgm:spPr/>
    </dgm:pt>
    <dgm:pt modelId="{6C9D1205-7A11-4766-A6DC-203EC18A2772}" type="pres">
      <dgm:prSet presAssocID="{77B8C0DF-5FC6-41D9-A444-50EC0FEFB8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bg2">
              <a:lumMod val="90000"/>
              <a:alpha val="0"/>
            </a:schemeClr>
          </a:solidFill>
        </a:ln>
      </dgm:spPr>
      <dgm:extLst>
        <a:ext uri="{E40237B7-FDA0-4F09-8148-C483321AD2D9}">
          <dgm14:cNvPr xmlns:dgm14="http://schemas.microsoft.com/office/drawing/2010/diagram" id="0" name="" descr="Intelligence artificielle avec un remplissage uni"/>
        </a:ext>
      </dgm:extLst>
    </dgm:pt>
    <dgm:pt modelId="{CE14CB4D-77DC-4EB3-BF1F-AC42019E43C6}" type="pres">
      <dgm:prSet presAssocID="{77B8C0DF-5FC6-41D9-A444-50EC0FEFB814}" presName="spaceRect" presStyleCnt="0"/>
      <dgm:spPr/>
    </dgm:pt>
    <dgm:pt modelId="{219722F9-A290-4FC0-9159-2673D63A1165}" type="pres">
      <dgm:prSet presAssocID="{77B8C0DF-5FC6-41D9-A444-50EC0FEFB814}" presName="parTx" presStyleLbl="revTx" presStyleIdx="2" presStyleCnt="3" custLinFactY="24616" custLinFactNeighborX="-3533" custLinFactNeighborY="100000">
        <dgm:presLayoutVars>
          <dgm:chMax val="0"/>
          <dgm:chPref val="0"/>
        </dgm:presLayoutVars>
      </dgm:prSet>
      <dgm:spPr/>
    </dgm:pt>
  </dgm:ptLst>
  <dgm:cxnLst>
    <dgm:cxn modelId="{C4234362-7D6C-43C1-93D2-D4809FA984F4}" srcId="{CA8229C0-F5A7-4F05-8A82-8DE910C20D42}" destId="{30CDC5B1-0891-48D4-9541-9CDEAB30B0D7}" srcOrd="1" destOrd="0" parTransId="{E742BC24-D75E-4C21-BD04-166D8B6B2C59}" sibTransId="{0C540F1D-CCF1-4732-AF97-ECE9DEFA2383}"/>
    <dgm:cxn modelId="{99D0A357-CA1B-476F-B378-98759AD9C84F}" type="presOf" srcId="{30CDC5B1-0891-48D4-9541-9CDEAB30B0D7}" destId="{0CB27A1D-2F54-4EC5-BFCE-674B339BDAF9}" srcOrd="0" destOrd="0" presId="urn:microsoft.com/office/officeart/2018/2/layout/IconVerticalSolidList"/>
    <dgm:cxn modelId="{FF7B4F83-745E-4714-9C7C-9EF1A92B1AF7}" type="presOf" srcId="{77B8C0DF-5FC6-41D9-A444-50EC0FEFB814}" destId="{219722F9-A290-4FC0-9159-2673D63A1165}" srcOrd="0" destOrd="0" presId="urn:microsoft.com/office/officeart/2018/2/layout/IconVerticalSolidList"/>
    <dgm:cxn modelId="{4687F08A-56A4-4074-AC55-5834408C813F}" type="presOf" srcId="{A022F889-DF8A-4C7C-B278-DE82757B3CFA}" destId="{B822CA43-F52A-4280-BF51-15DADBF78604}" srcOrd="0" destOrd="0" presId="urn:microsoft.com/office/officeart/2018/2/layout/IconVerticalSolidList"/>
    <dgm:cxn modelId="{B59F1B9F-6FC2-41BD-A9CF-1634B44D3545}" srcId="{CA8229C0-F5A7-4F05-8A82-8DE910C20D42}" destId="{77B8C0DF-5FC6-41D9-A444-50EC0FEFB814}" srcOrd="2" destOrd="0" parTransId="{07A1B74F-D964-4338-BD8B-B3A424F20329}" sibTransId="{EA567B62-18E7-4CBD-A3E4-2E13EBAF95D9}"/>
    <dgm:cxn modelId="{D885C7A7-4B83-47C2-B3A8-96EE4A5EF0EC}" srcId="{CA8229C0-F5A7-4F05-8A82-8DE910C20D42}" destId="{A022F889-DF8A-4C7C-B278-DE82757B3CFA}" srcOrd="0" destOrd="0" parTransId="{60898F49-8A60-470C-8B11-6ABB8C155191}" sibTransId="{C3F6A755-210A-43B9-9B75-CDCDC322C2CE}"/>
    <dgm:cxn modelId="{1CEBD5C6-58CF-463E-ABDD-E018B2FD1F7F}" type="presOf" srcId="{CA8229C0-F5A7-4F05-8A82-8DE910C20D42}" destId="{80E01F30-062B-464E-B296-F03A3D1162E5}" srcOrd="0" destOrd="0" presId="urn:microsoft.com/office/officeart/2018/2/layout/IconVerticalSolidList"/>
    <dgm:cxn modelId="{0B59C897-3C5C-41A0-9BD3-90481456E813}" type="presParOf" srcId="{80E01F30-062B-464E-B296-F03A3D1162E5}" destId="{26984493-D757-4DA6-A9D8-A79F164ED082}" srcOrd="0" destOrd="0" presId="urn:microsoft.com/office/officeart/2018/2/layout/IconVerticalSolidList"/>
    <dgm:cxn modelId="{CB7986AD-8E07-4006-AF51-4E6884BBF2F9}" type="presParOf" srcId="{26984493-D757-4DA6-A9D8-A79F164ED082}" destId="{74BFCAE7-8209-4FD8-A027-A782C1E2F3C1}" srcOrd="0" destOrd="0" presId="urn:microsoft.com/office/officeart/2018/2/layout/IconVerticalSolidList"/>
    <dgm:cxn modelId="{658F727D-B3AB-448F-820F-1AB29AE31D84}" type="presParOf" srcId="{26984493-D757-4DA6-A9D8-A79F164ED082}" destId="{75F53F3B-DC5C-49A7-ABF3-FFC78B5505C7}" srcOrd="1" destOrd="0" presId="urn:microsoft.com/office/officeart/2018/2/layout/IconVerticalSolidList"/>
    <dgm:cxn modelId="{10A378F1-3CB7-4DE6-A3F4-992093966B8E}" type="presParOf" srcId="{26984493-D757-4DA6-A9D8-A79F164ED082}" destId="{BF6FE93B-AA3A-4579-839C-A428DCD2AEE9}" srcOrd="2" destOrd="0" presId="urn:microsoft.com/office/officeart/2018/2/layout/IconVerticalSolidList"/>
    <dgm:cxn modelId="{95CAC968-3789-4260-AAA3-1EEE83C16374}" type="presParOf" srcId="{26984493-D757-4DA6-A9D8-A79F164ED082}" destId="{B822CA43-F52A-4280-BF51-15DADBF78604}" srcOrd="3" destOrd="0" presId="urn:microsoft.com/office/officeart/2018/2/layout/IconVerticalSolidList"/>
    <dgm:cxn modelId="{8E0EF5DD-8E65-42CC-BD9C-94A4F012EEFD}" type="presParOf" srcId="{80E01F30-062B-464E-B296-F03A3D1162E5}" destId="{FF2558FD-3531-4047-BA27-5077319B6268}" srcOrd="1" destOrd="0" presId="urn:microsoft.com/office/officeart/2018/2/layout/IconVerticalSolidList"/>
    <dgm:cxn modelId="{12B4BB03-2E97-41BA-96E4-42A3B6022D6F}" type="presParOf" srcId="{80E01F30-062B-464E-B296-F03A3D1162E5}" destId="{98CF9284-304B-42EA-B190-043C76EB2704}" srcOrd="2" destOrd="0" presId="urn:microsoft.com/office/officeart/2018/2/layout/IconVerticalSolidList"/>
    <dgm:cxn modelId="{FCB32382-42DF-4A51-959C-8B3B844A62A7}" type="presParOf" srcId="{98CF9284-304B-42EA-B190-043C76EB2704}" destId="{0FDCC8ED-662C-49B3-BC36-8415C6F17EC9}" srcOrd="0" destOrd="0" presId="urn:microsoft.com/office/officeart/2018/2/layout/IconVerticalSolidList"/>
    <dgm:cxn modelId="{98DF3D76-DF9E-4AB0-803F-83091E53F076}" type="presParOf" srcId="{98CF9284-304B-42EA-B190-043C76EB2704}" destId="{B53B31EA-3190-42A9-A233-AE73CBCCE99C}" srcOrd="1" destOrd="0" presId="urn:microsoft.com/office/officeart/2018/2/layout/IconVerticalSolidList"/>
    <dgm:cxn modelId="{420EECF4-C2E1-4501-A3E0-C85EB40D95F9}" type="presParOf" srcId="{98CF9284-304B-42EA-B190-043C76EB2704}" destId="{2D41AC26-6806-463C-A60F-A010CA167968}" srcOrd="2" destOrd="0" presId="urn:microsoft.com/office/officeart/2018/2/layout/IconVerticalSolidList"/>
    <dgm:cxn modelId="{E551DB8C-7E18-4447-BBE8-DF1E873FE901}" type="presParOf" srcId="{98CF9284-304B-42EA-B190-043C76EB2704}" destId="{0CB27A1D-2F54-4EC5-BFCE-674B339BDAF9}" srcOrd="3" destOrd="0" presId="urn:microsoft.com/office/officeart/2018/2/layout/IconVerticalSolidList"/>
    <dgm:cxn modelId="{1A31526B-4A71-4D0A-A507-A1BE1537667B}" type="presParOf" srcId="{80E01F30-062B-464E-B296-F03A3D1162E5}" destId="{A6E799CD-3FDE-4F63-B62D-300BE0FD1B56}" srcOrd="3" destOrd="0" presId="urn:microsoft.com/office/officeart/2018/2/layout/IconVerticalSolidList"/>
    <dgm:cxn modelId="{B1BD45B0-E982-4EDB-BDC7-E1D6141E63AD}" type="presParOf" srcId="{80E01F30-062B-464E-B296-F03A3D1162E5}" destId="{B0D93C1C-416D-41F7-9845-C6D448C2FCD9}" srcOrd="4" destOrd="0" presId="urn:microsoft.com/office/officeart/2018/2/layout/IconVerticalSolidList"/>
    <dgm:cxn modelId="{8E938733-C2C5-4634-A532-A056F1A7704C}" type="presParOf" srcId="{B0D93C1C-416D-41F7-9845-C6D448C2FCD9}" destId="{15DE0C70-F9F2-4C44-A781-7E1CEFF9774F}" srcOrd="0" destOrd="0" presId="urn:microsoft.com/office/officeart/2018/2/layout/IconVerticalSolidList"/>
    <dgm:cxn modelId="{F85BBCCC-F4B9-4E93-9A78-3FDB325CD127}" type="presParOf" srcId="{B0D93C1C-416D-41F7-9845-C6D448C2FCD9}" destId="{6C9D1205-7A11-4766-A6DC-203EC18A2772}" srcOrd="1" destOrd="0" presId="urn:microsoft.com/office/officeart/2018/2/layout/IconVerticalSolidList"/>
    <dgm:cxn modelId="{C15C3F14-FA03-4C46-B9FB-E4032559E34E}" type="presParOf" srcId="{B0D93C1C-416D-41F7-9845-C6D448C2FCD9}" destId="{CE14CB4D-77DC-4EB3-BF1F-AC42019E43C6}" srcOrd="2" destOrd="0" presId="urn:microsoft.com/office/officeart/2018/2/layout/IconVerticalSolidList"/>
    <dgm:cxn modelId="{5F0F6E45-755E-4ED4-8257-25E7D0B63EEC}" type="presParOf" srcId="{B0D93C1C-416D-41F7-9845-C6D448C2FCD9}" destId="{219722F9-A290-4FC0-9159-2673D63A11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FCAE7-8209-4FD8-A027-A782C1E2F3C1}">
      <dsp:nvSpPr>
        <dsp:cNvPr id="0" name=""/>
        <dsp:cNvSpPr/>
      </dsp:nvSpPr>
      <dsp:spPr>
        <a:xfrm>
          <a:off x="0" y="663"/>
          <a:ext cx="5390890" cy="1553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53F3B-DC5C-49A7-ABF3-FFC78B5505C7}">
      <dsp:nvSpPr>
        <dsp:cNvPr id="0" name=""/>
        <dsp:cNvSpPr/>
      </dsp:nvSpPr>
      <dsp:spPr>
        <a:xfrm>
          <a:off x="469911" y="350184"/>
          <a:ext cx="854383" cy="854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2CA43-F52A-4280-BF51-15DADBF78604}">
      <dsp:nvSpPr>
        <dsp:cNvPr id="0" name=""/>
        <dsp:cNvSpPr/>
      </dsp:nvSpPr>
      <dsp:spPr>
        <a:xfrm>
          <a:off x="1794206" y="663"/>
          <a:ext cx="3596683" cy="155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04" tIns="164404" rIns="164404" bIns="164404" numCol="1" spcCol="1270" anchor="ctr" anchorCtr="0">
          <a:noAutofit/>
        </a:bodyPr>
        <a:lstStyle/>
        <a:p>
          <a:pPr marL="0" lvl="0" indent="0" algn="l" defTabSz="1111250">
            <a:lnSpc>
              <a:spcPct val="100000"/>
            </a:lnSpc>
            <a:spcBef>
              <a:spcPct val="0"/>
            </a:spcBef>
            <a:spcAft>
              <a:spcPct val="35000"/>
            </a:spcAft>
            <a:buNone/>
          </a:pPr>
          <a:r>
            <a:rPr lang="fr-FR" sz="2500" kern="1200" noProof="0" dirty="0"/>
            <a:t>Faire une étude de besoin et de faisabilité.</a:t>
          </a:r>
        </a:p>
      </dsp:txBody>
      <dsp:txXfrm>
        <a:off x="1794206" y="663"/>
        <a:ext cx="3596683" cy="1553425"/>
      </dsp:txXfrm>
    </dsp:sp>
    <dsp:sp modelId="{0FDCC8ED-662C-49B3-BC36-8415C6F17EC9}">
      <dsp:nvSpPr>
        <dsp:cNvPr id="0" name=""/>
        <dsp:cNvSpPr/>
      </dsp:nvSpPr>
      <dsp:spPr>
        <a:xfrm>
          <a:off x="0" y="1986562"/>
          <a:ext cx="5390890" cy="1553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B31EA-3190-42A9-A233-AE73CBCCE99C}">
      <dsp:nvSpPr>
        <dsp:cNvPr id="0" name=""/>
        <dsp:cNvSpPr/>
      </dsp:nvSpPr>
      <dsp:spPr>
        <a:xfrm>
          <a:off x="430857" y="2214892"/>
          <a:ext cx="854383" cy="854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B27A1D-2F54-4EC5-BFCE-674B339BDAF9}">
      <dsp:nvSpPr>
        <dsp:cNvPr id="0" name=""/>
        <dsp:cNvSpPr/>
      </dsp:nvSpPr>
      <dsp:spPr>
        <a:xfrm>
          <a:off x="1703713" y="1989219"/>
          <a:ext cx="3596683" cy="155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04" tIns="164404" rIns="164404" bIns="164404" numCol="1" spcCol="1270" anchor="ctr" anchorCtr="0">
          <a:noAutofit/>
        </a:bodyPr>
        <a:lstStyle/>
        <a:p>
          <a:pPr marL="0" lvl="0" indent="0" algn="l" defTabSz="1111250">
            <a:lnSpc>
              <a:spcPct val="100000"/>
            </a:lnSpc>
            <a:spcBef>
              <a:spcPct val="0"/>
            </a:spcBef>
            <a:spcAft>
              <a:spcPct val="35000"/>
            </a:spcAft>
            <a:buNone/>
          </a:pPr>
          <a:r>
            <a:rPr lang="fr-FR" sz="2500" kern="1200" noProof="0" dirty="0"/>
            <a:t>S’assurer du soutien financier de la collectivité</a:t>
          </a:r>
        </a:p>
      </dsp:txBody>
      <dsp:txXfrm>
        <a:off x="1703713" y="1989219"/>
        <a:ext cx="3596683" cy="1553425"/>
      </dsp:txXfrm>
    </dsp:sp>
    <dsp:sp modelId="{15DE0C70-F9F2-4C44-A781-7E1CEFF9774F}">
      <dsp:nvSpPr>
        <dsp:cNvPr id="0" name=""/>
        <dsp:cNvSpPr/>
      </dsp:nvSpPr>
      <dsp:spPr>
        <a:xfrm>
          <a:off x="0" y="3884226"/>
          <a:ext cx="5390890" cy="1553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D1205-7A11-4766-A6DC-203EC18A2772}">
      <dsp:nvSpPr>
        <dsp:cNvPr id="0" name=""/>
        <dsp:cNvSpPr/>
      </dsp:nvSpPr>
      <dsp:spPr>
        <a:xfrm>
          <a:off x="469911" y="4233747"/>
          <a:ext cx="854383" cy="854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bg2">
              <a:lumMod val="9000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722F9-A290-4FC0-9159-2673D63A1165}">
      <dsp:nvSpPr>
        <dsp:cNvPr id="0" name=""/>
        <dsp:cNvSpPr/>
      </dsp:nvSpPr>
      <dsp:spPr>
        <a:xfrm>
          <a:off x="1667135" y="3884890"/>
          <a:ext cx="3596683" cy="1553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404" tIns="164404" rIns="164404" bIns="164404" numCol="1" spcCol="1270" anchor="ctr" anchorCtr="0">
          <a:noAutofit/>
        </a:bodyPr>
        <a:lstStyle/>
        <a:p>
          <a:pPr marL="0" lvl="0" indent="0" algn="l" defTabSz="1111250">
            <a:lnSpc>
              <a:spcPct val="100000"/>
            </a:lnSpc>
            <a:spcBef>
              <a:spcPct val="0"/>
            </a:spcBef>
            <a:spcAft>
              <a:spcPct val="35000"/>
            </a:spcAft>
            <a:buNone/>
          </a:pPr>
          <a:r>
            <a:rPr lang="fr-FR" sz="2500" kern="1200" noProof="0" dirty="0"/>
            <a:t>Rédiger le projet de fonctionnement </a:t>
          </a:r>
        </a:p>
      </dsp:txBody>
      <dsp:txXfrm>
        <a:off x="1667135" y="3884890"/>
        <a:ext cx="3596683" cy="15534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34B00FB3-878C-48C2-8C7D-21F9269E0B92}" type="datetimeFigureOut">
              <a:rPr lang="fr-FR" smtClean="0"/>
              <a:t>08/12/2022</a:t>
            </a:fld>
            <a:endParaRPr lang="fr-FR" dirty="0"/>
          </a:p>
        </p:txBody>
      </p:sp>
      <p:sp>
        <p:nvSpPr>
          <p:cNvPr id="4" name="Espace réservé du pied de page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09C63EFA-D7B4-42C0-A4A1-6A6729E7549E}" type="slidenum">
              <a:rPr lang="fr-FR" smtClean="0"/>
              <a:t>‹N°›</a:t>
            </a:fld>
            <a:endParaRPr lang="fr-FR" dirty="0"/>
          </a:p>
        </p:txBody>
      </p:sp>
    </p:spTree>
    <p:extLst>
      <p:ext uri="{BB962C8B-B14F-4D97-AF65-F5344CB8AC3E}">
        <p14:creationId xmlns:p14="http://schemas.microsoft.com/office/powerpoint/2010/main" val="403859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A8A74C6-9610-4EFF-A8CF-5CEBE7B27DC5}" type="datetimeFigureOut">
              <a:rPr lang="fr-FR" noProof="0" smtClean="0"/>
              <a:t>08/12/2022</a:t>
            </a:fld>
            <a:endParaRPr lang="fr-FR" noProof="0" dirty="0"/>
          </a:p>
        </p:txBody>
      </p:sp>
      <p:sp>
        <p:nvSpPr>
          <p:cNvPr id="4" name="Espace réservé de l'image des diapositives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0CA1FD56-AA2F-4452-9FAC-B4C8D48F1372}" type="slidenum">
              <a:rPr lang="fr-FR" noProof="0" smtClean="0"/>
              <a:t>‹N°›</a:t>
            </a:fld>
            <a:endParaRPr lang="fr-FR" noProof="0" dirty="0"/>
          </a:p>
        </p:txBody>
      </p:sp>
    </p:spTree>
    <p:extLst>
      <p:ext uri="{BB962C8B-B14F-4D97-AF65-F5344CB8AC3E}">
        <p14:creationId xmlns:p14="http://schemas.microsoft.com/office/powerpoint/2010/main" val="8414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1</a:t>
            </a:fld>
            <a:endParaRPr lang="fr-FR" dirty="0"/>
          </a:p>
        </p:txBody>
      </p:sp>
    </p:spTree>
    <p:extLst>
      <p:ext uri="{BB962C8B-B14F-4D97-AF65-F5344CB8AC3E}">
        <p14:creationId xmlns:p14="http://schemas.microsoft.com/office/powerpoint/2010/main" val="139647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B3385-CAFA-44D9-ADFA-A63DBB4CEE7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9BEB19B-A1D2-4A3A-B737-FA23A2742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3953D1-7B5A-4D9D-8C0F-7FED4D5FAC03}"/>
              </a:ext>
            </a:extLst>
          </p:cNvPr>
          <p:cNvSpPr>
            <a:spLocks noGrp="1"/>
          </p:cNvSpPr>
          <p:nvPr>
            <p:ph type="dt" sz="half" idx="10"/>
          </p:nvPr>
        </p:nvSpPr>
        <p:spPr/>
        <p:txBody>
          <a:bodyPr/>
          <a:lstStyle/>
          <a:p>
            <a:pPr rtl="0"/>
            <a:fld id="{EFFBB5C9-59A7-4770-B2AA-641F3C63B4C9}"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70FEB1FA-0D8F-4F0A-8861-771FEBA00450}"/>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DB5E13C5-7A38-4409-B41F-C45D89C4719E}"/>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51369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4CE69-95CD-4015-BF6B-A17EE44CDC3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D534BB4-4DAE-4F88-8F65-51B02801BEE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D8490B-04A4-4667-B7E7-80E54F439826}"/>
              </a:ext>
            </a:extLst>
          </p:cNvPr>
          <p:cNvSpPr>
            <a:spLocks noGrp="1"/>
          </p:cNvSpPr>
          <p:nvPr>
            <p:ph type="dt" sz="half" idx="10"/>
          </p:nvPr>
        </p:nvSpPr>
        <p:spPr/>
        <p:txBody>
          <a:bodyPr/>
          <a:lstStyle/>
          <a:p>
            <a:pPr rtl="0"/>
            <a:fld id="{03F65A44-474D-4549-A07C-6AAA0A9314B3}"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E6C8A277-01B8-4DDA-9079-500C73D3CBA5}"/>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9D7CD7CA-8BAD-4AEA-B133-C6BD91276AB8}"/>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1469497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DC42DD0-4AFD-4309-9FAD-61824E3831A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C11395-EFF8-4F70-8AA8-A2B95F4A5EC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0D45F5-6FA0-497B-B7CB-85CB85146EF0}"/>
              </a:ext>
            </a:extLst>
          </p:cNvPr>
          <p:cNvSpPr>
            <a:spLocks noGrp="1"/>
          </p:cNvSpPr>
          <p:nvPr>
            <p:ph type="dt" sz="half" idx="10"/>
          </p:nvPr>
        </p:nvSpPr>
        <p:spPr/>
        <p:txBody>
          <a:bodyPr/>
          <a:lstStyle/>
          <a:p>
            <a:pPr rtl="0"/>
            <a:fld id="{03F65A44-474D-4549-A07C-6AAA0A9314B3}"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D82F5813-81E9-402D-A421-E0373E6DBFA4}"/>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270D3570-AA31-4F72-8395-0B3694818C0F}"/>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2701953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43030-81DB-4B55-BC11-BFA7370540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DD492-0570-44DB-A60A-CA2BF0EE422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788834-3CB0-4691-AE2A-62896D3B5211}"/>
              </a:ext>
            </a:extLst>
          </p:cNvPr>
          <p:cNvSpPr>
            <a:spLocks noGrp="1"/>
          </p:cNvSpPr>
          <p:nvPr>
            <p:ph type="dt" sz="half" idx="10"/>
          </p:nvPr>
        </p:nvSpPr>
        <p:spPr/>
        <p:txBody>
          <a:bodyPr/>
          <a:lstStyle/>
          <a:p>
            <a:pPr rtl="0"/>
            <a:fld id="{3897ECEE-8444-4057-BCDC-70E869F964AE}"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C83809A5-9807-4AA6-BF11-C45C00EBEB68}"/>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CF8881E5-CFA2-406E-AAD5-C2EB29F7DAF5}"/>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72425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730AD5-5B07-4A93-B36E-3402C2929D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76FD509-F9F7-45E8-88A6-8E27D8F9F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CD4D89A-924E-4369-B1EB-EA89627FC441}"/>
              </a:ext>
            </a:extLst>
          </p:cNvPr>
          <p:cNvSpPr>
            <a:spLocks noGrp="1"/>
          </p:cNvSpPr>
          <p:nvPr>
            <p:ph type="dt" sz="half" idx="10"/>
          </p:nvPr>
        </p:nvSpPr>
        <p:spPr/>
        <p:txBody>
          <a:bodyPr/>
          <a:lstStyle/>
          <a:p>
            <a:pPr rtl="0"/>
            <a:fld id="{03F65A44-474D-4549-A07C-6AAA0A9314B3}"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4A7762A7-9805-44CF-8E5E-76D661B235E3}"/>
              </a:ext>
            </a:extLst>
          </p:cNvPr>
          <p:cNvSpPr>
            <a:spLocks noGrp="1"/>
          </p:cNvSpPr>
          <p:nvPr>
            <p:ph type="ftr" sz="quarter" idx="11"/>
          </p:nvPr>
        </p:nvSpPr>
        <p:spPr/>
        <p:txBody>
          <a:bodyPr/>
          <a:lstStyle/>
          <a:p>
            <a:pPr rtl="0"/>
            <a:endParaRPr lang="fr-FR" noProof="0" dirty="0"/>
          </a:p>
        </p:txBody>
      </p:sp>
      <p:sp>
        <p:nvSpPr>
          <p:cNvPr id="6" name="Espace réservé du numéro de diapositive 5">
            <a:extLst>
              <a:ext uri="{FF2B5EF4-FFF2-40B4-BE49-F238E27FC236}">
                <a16:creationId xmlns:a16="http://schemas.microsoft.com/office/drawing/2014/main" id="{AE6E0D7C-DA75-412B-B722-21E39F3C8FEE}"/>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0190287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25F856-C090-4F0C-A13D-4D074EE15E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25950F5-C07A-43FA-9811-CBC4C208BC8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503EE21-0ACA-4EFD-95F1-8FB1D87C17E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CBDBF52-76D1-4600-A5DF-726D5F8ADFFF}"/>
              </a:ext>
            </a:extLst>
          </p:cNvPr>
          <p:cNvSpPr>
            <a:spLocks noGrp="1"/>
          </p:cNvSpPr>
          <p:nvPr>
            <p:ph type="dt" sz="half" idx="10"/>
          </p:nvPr>
        </p:nvSpPr>
        <p:spPr/>
        <p:txBody>
          <a:bodyPr/>
          <a:lstStyle/>
          <a:p>
            <a:pPr rtl="0"/>
            <a:fld id="{F7D72C39-303F-4AD1-B738-8E01CD1AAB10}" type="datetime1">
              <a:rPr lang="fr-FR" noProof="0" smtClean="0"/>
              <a:t>08/12/2022</a:t>
            </a:fld>
            <a:endParaRPr lang="fr-FR" noProof="0" dirty="0"/>
          </a:p>
        </p:txBody>
      </p:sp>
      <p:sp>
        <p:nvSpPr>
          <p:cNvPr id="6" name="Espace réservé du pied de page 5">
            <a:extLst>
              <a:ext uri="{FF2B5EF4-FFF2-40B4-BE49-F238E27FC236}">
                <a16:creationId xmlns:a16="http://schemas.microsoft.com/office/drawing/2014/main" id="{9912EDD3-6943-4880-9E06-17B59D567830}"/>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F5674C9C-D5D9-49BB-AAC8-0F59144932B6}"/>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22042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F661B-AC29-4EE5-9AE1-AD804DF694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78A93F-7140-4A1B-9866-E243858BF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7B65DAD-B4E1-4121-8BA8-086F234242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0BA59D-C015-4435-857E-59A5863C7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9908DCC-16BD-45D7-B73E-B86E6F8FC7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D30AEE4-F808-46E7-B327-6631BD297F0C}"/>
              </a:ext>
            </a:extLst>
          </p:cNvPr>
          <p:cNvSpPr>
            <a:spLocks noGrp="1"/>
          </p:cNvSpPr>
          <p:nvPr>
            <p:ph type="dt" sz="half" idx="10"/>
          </p:nvPr>
        </p:nvSpPr>
        <p:spPr/>
        <p:txBody>
          <a:bodyPr/>
          <a:lstStyle/>
          <a:p>
            <a:pPr rtl="0"/>
            <a:fld id="{F7F8CE47-D1E6-4DD8-AB34-2C9318886F0C}" type="datetime1">
              <a:rPr lang="fr-FR" noProof="0" smtClean="0"/>
              <a:t>08/12/2022</a:t>
            </a:fld>
            <a:endParaRPr lang="fr-FR" noProof="0" dirty="0"/>
          </a:p>
        </p:txBody>
      </p:sp>
      <p:sp>
        <p:nvSpPr>
          <p:cNvPr id="8" name="Espace réservé du pied de page 7">
            <a:extLst>
              <a:ext uri="{FF2B5EF4-FFF2-40B4-BE49-F238E27FC236}">
                <a16:creationId xmlns:a16="http://schemas.microsoft.com/office/drawing/2014/main" id="{FB3EF5EB-5A33-45AF-A51D-49C3A5A2385C}"/>
              </a:ext>
            </a:extLst>
          </p:cNvPr>
          <p:cNvSpPr>
            <a:spLocks noGrp="1"/>
          </p:cNvSpPr>
          <p:nvPr>
            <p:ph type="ftr" sz="quarter" idx="11"/>
          </p:nvPr>
        </p:nvSpPr>
        <p:spPr/>
        <p:txBody>
          <a:bodyPr/>
          <a:lstStyle/>
          <a:p>
            <a:pPr rtl="0"/>
            <a:endParaRPr lang="fr-FR" noProof="0" dirty="0"/>
          </a:p>
        </p:txBody>
      </p:sp>
      <p:sp>
        <p:nvSpPr>
          <p:cNvPr id="9" name="Espace réservé du numéro de diapositive 8">
            <a:extLst>
              <a:ext uri="{FF2B5EF4-FFF2-40B4-BE49-F238E27FC236}">
                <a16:creationId xmlns:a16="http://schemas.microsoft.com/office/drawing/2014/main" id="{46930876-49EA-4998-BDF7-45BCE4205372}"/>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72507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99936-C2EC-4242-87CB-DC2717D8E96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6867A2-A422-4699-8C2A-F61D424C6E8F}"/>
              </a:ext>
            </a:extLst>
          </p:cNvPr>
          <p:cNvSpPr>
            <a:spLocks noGrp="1"/>
          </p:cNvSpPr>
          <p:nvPr>
            <p:ph type="dt" sz="half" idx="10"/>
          </p:nvPr>
        </p:nvSpPr>
        <p:spPr/>
        <p:txBody>
          <a:bodyPr/>
          <a:lstStyle/>
          <a:p>
            <a:pPr rtl="0"/>
            <a:fld id="{03F65A44-474D-4549-A07C-6AAA0A9314B3}" type="datetime1">
              <a:rPr lang="fr-FR" noProof="0" smtClean="0"/>
              <a:t>08/12/2022</a:t>
            </a:fld>
            <a:endParaRPr lang="fr-FR" noProof="0" dirty="0"/>
          </a:p>
        </p:txBody>
      </p:sp>
      <p:sp>
        <p:nvSpPr>
          <p:cNvPr id="4" name="Espace réservé du pied de page 3">
            <a:extLst>
              <a:ext uri="{FF2B5EF4-FFF2-40B4-BE49-F238E27FC236}">
                <a16:creationId xmlns:a16="http://schemas.microsoft.com/office/drawing/2014/main" id="{3B27B831-3A76-49AD-9031-A0A025272EFC}"/>
              </a:ext>
            </a:extLst>
          </p:cNvPr>
          <p:cNvSpPr>
            <a:spLocks noGrp="1"/>
          </p:cNvSpPr>
          <p:nvPr>
            <p:ph type="ftr" sz="quarter" idx="11"/>
          </p:nvPr>
        </p:nvSpPr>
        <p:spPr/>
        <p:txBody>
          <a:bodyPr/>
          <a:lstStyle/>
          <a:p>
            <a:pPr rtl="0"/>
            <a:endParaRPr lang="fr-FR" noProof="0" dirty="0"/>
          </a:p>
        </p:txBody>
      </p:sp>
      <p:sp>
        <p:nvSpPr>
          <p:cNvPr id="5" name="Espace réservé du numéro de diapositive 4">
            <a:extLst>
              <a:ext uri="{FF2B5EF4-FFF2-40B4-BE49-F238E27FC236}">
                <a16:creationId xmlns:a16="http://schemas.microsoft.com/office/drawing/2014/main" id="{94D2E8A1-2408-4B1C-B0D8-28F4543875A5}"/>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4285933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7791A9-A910-4A09-AA81-2C4E6E0C21F1}"/>
              </a:ext>
            </a:extLst>
          </p:cNvPr>
          <p:cNvSpPr>
            <a:spLocks noGrp="1"/>
          </p:cNvSpPr>
          <p:nvPr>
            <p:ph type="dt" sz="half" idx="10"/>
          </p:nvPr>
        </p:nvSpPr>
        <p:spPr/>
        <p:txBody>
          <a:bodyPr/>
          <a:lstStyle/>
          <a:p>
            <a:pPr rtl="0"/>
            <a:fld id="{BFE5801A-B430-401E-B5DD-10F987106A20}" type="datetime1">
              <a:rPr lang="fr-FR" noProof="0" smtClean="0"/>
              <a:t>08/12/2022</a:t>
            </a:fld>
            <a:endParaRPr lang="fr-FR" noProof="0" dirty="0"/>
          </a:p>
        </p:txBody>
      </p:sp>
      <p:sp>
        <p:nvSpPr>
          <p:cNvPr id="3" name="Espace réservé du pied de page 2">
            <a:extLst>
              <a:ext uri="{FF2B5EF4-FFF2-40B4-BE49-F238E27FC236}">
                <a16:creationId xmlns:a16="http://schemas.microsoft.com/office/drawing/2014/main" id="{E34FF1EA-F30E-4359-A069-E2F906757E42}"/>
              </a:ext>
            </a:extLst>
          </p:cNvPr>
          <p:cNvSpPr>
            <a:spLocks noGrp="1"/>
          </p:cNvSpPr>
          <p:nvPr>
            <p:ph type="ftr" sz="quarter" idx="11"/>
          </p:nvPr>
        </p:nvSpPr>
        <p:spPr/>
        <p:txBody>
          <a:bodyPr/>
          <a:lstStyle/>
          <a:p>
            <a:pPr rtl="0"/>
            <a:endParaRPr lang="fr-FR" noProof="0" dirty="0"/>
          </a:p>
        </p:txBody>
      </p:sp>
      <p:sp>
        <p:nvSpPr>
          <p:cNvPr id="4" name="Espace réservé du numéro de diapositive 3">
            <a:extLst>
              <a:ext uri="{FF2B5EF4-FFF2-40B4-BE49-F238E27FC236}">
                <a16:creationId xmlns:a16="http://schemas.microsoft.com/office/drawing/2014/main" id="{00FD44BA-6FB9-40F7-B4E6-CA0B82E90877}"/>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73170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E2DDD-4726-4AF9-AB55-090F33565D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54A386-55C8-4B7F-B162-5EC662E49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60850B3-57B2-4B2D-A481-84D67F21E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9B3C65-C2BF-4DD1-A21E-AF67677F5C55}"/>
              </a:ext>
            </a:extLst>
          </p:cNvPr>
          <p:cNvSpPr>
            <a:spLocks noGrp="1"/>
          </p:cNvSpPr>
          <p:nvPr>
            <p:ph type="dt" sz="half" idx="10"/>
          </p:nvPr>
        </p:nvSpPr>
        <p:spPr/>
        <p:txBody>
          <a:bodyPr/>
          <a:lstStyle/>
          <a:p>
            <a:pPr rtl="0"/>
            <a:fld id="{AC21A69B-D4C2-4BD5-8B03-93209A425E14}" type="datetime1">
              <a:rPr lang="fr-FR" noProof="0" smtClean="0"/>
              <a:t>08/12/2022</a:t>
            </a:fld>
            <a:endParaRPr lang="fr-FR" noProof="0" dirty="0"/>
          </a:p>
        </p:txBody>
      </p:sp>
      <p:sp>
        <p:nvSpPr>
          <p:cNvPr id="6" name="Espace réservé du pied de page 5">
            <a:extLst>
              <a:ext uri="{FF2B5EF4-FFF2-40B4-BE49-F238E27FC236}">
                <a16:creationId xmlns:a16="http://schemas.microsoft.com/office/drawing/2014/main" id="{4C3BF0A6-C618-4A3D-817E-0DCA61746AAB}"/>
              </a:ext>
            </a:extLst>
          </p:cNvPr>
          <p:cNvSpPr>
            <a:spLocks noGrp="1"/>
          </p:cNvSpPr>
          <p:nvPr>
            <p:ph type="ftr" sz="quarter" idx="11"/>
          </p:nvPr>
        </p:nvSpPr>
        <p:spPr/>
        <p:txBody>
          <a:bodyPr/>
          <a:lstStyle/>
          <a:p>
            <a:pPr rtl="0"/>
            <a:endParaRPr lang="fr-FR" noProof="0" dirty="0"/>
          </a:p>
        </p:txBody>
      </p:sp>
      <p:sp>
        <p:nvSpPr>
          <p:cNvPr id="7" name="Espace réservé du numéro de diapositive 6">
            <a:extLst>
              <a:ext uri="{FF2B5EF4-FFF2-40B4-BE49-F238E27FC236}">
                <a16:creationId xmlns:a16="http://schemas.microsoft.com/office/drawing/2014/main" id="{475889B3-1406-42B8-BF21-247293F85547}"/>
              </a:ext>
            </a:extLst>
          </p:cNvPr>
          <p:cNvSpPr>
            <a:spLocks noGrp="1"/>
          </p:cNvSpPr>
          <p:nvPr>
            <p:ph type="sldNum" sz="quarter" idx="12"/>
          </p:nvPr>
        </p:nvSpPr>
        <p:spPr/>
        <p:txBody>
          <a:bodyPr/>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86762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D8C94-7BBD-4A95-B5BA-279784A0EF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6FB3755-A999-4B41-A891-EBB9C398A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F5DED5-DBC6-4ADD-858B-2163A0D56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AF5D50-649A-4D1E-8FBF-810CB35A305C}"/>
              </a:ext>
            </a:extLst>
          </p:cNvPr>
          <p:cNvSpPr>
            <a:spLocks noGrp="1"/>
          </p:cNvSpPr>
          <p:nvPr>
            <p:ph type="dt" sz="half" idx="10"/>
          </p:nvPr>
        </p:nvSpPr>
        <p:spPr/>
        <p:txBody>
          <a:bodyPr/>
          <a:lstStyle/>
          <a:p>
            <a:pPr rtl="0"/>
            <a:fld id="{EB14F60A-7B66-4829-887A-F663649423E8}" type="datetime1">
              <a:rPr lang="fr-FR" noProof="0" smtClean="0"/>
              <a:t>08/12/2022</a:t>
            </a:fld>
            <a:endParaRPr lang="fr-FR" noProof="0" dirty="0"/>
          </a:p>
        </p:txBody>
      </p:sp>
      <p:sp>
        <p:nvSpPr>
          <p:cNvPr id="6" name="Espace réservé du pied de page 5">
            <a:extLst>
              <a:ext uri="{FF2B5EF4-FFF2-40B4-BE49-F238E27FC236}">
                <a16:creationId xmlns:a16="http://schemas.microsoft.com/office/drawing/2014/main" id="{197E1DCD-6B4A-4190-AB23-F0528B91EFD7}"/>
              </a:ext>
            </a:extLst>
          </p:cNvPr>
          <p:cNvSpPr>
            <a:spLocks noGrp="1"/>
          </p:cNvSpPr>
          <p:nvPr>
            <p:ph type="ftr" sz="quarter" idx="11"/>
          </p:nvPr>
        </p:nvSpPr>
        <p:spPr/>
        <p:txBody>
          <a:bodyPr/>
          <a:lstStyle/>
          <a:p>
            <a:pPr algn="l" rtl="0"/>
            <a:endParaRPr lang="fr-FR" noProof="0" dirty="0"/>
          </a:p>
        </p:txBody>
      </p:sp>
      <p:sp>
        <p:nvSpPr>
          <p:cNvPr id="7" name="Espace réservé du numéro de diapositive 6">
            <a:extLst>
              <a:ext uri="{FF2B5EF4-FFF2-40B4-BE49-F238E27FC236}">
                <a16:creationId xmlns:a16="http://schemas.microsoft.com/office/drawing/2014/main" id="{83A89187-DC77-4A71-81B4-081354E8D42B}"/>
              </a:ext>
            </a:extLst>
          </p:cNvPr>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320520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48C1560-01A4-4FF0-85C1-DEFDFA898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77A83BE-3D74-41AB-B03F-7AE902151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1CE2C5-6A1A-46C7-B422-88AE67435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3F65A44-474D-4549-A07C-6AAA0A9314B3}" type="datetime1">
              <a:rPr lang="fr-FR" noProof="0" smtClean="0"/>
              <a:t>08/12/2022</a:t>
            </a:fld>
            <a:endParaRPr lang="fr-FR" noProof="0" dirty="0"/>
          </a:p>
        </p:txBody>
      </p:sp>
      <p:sp>
        <p:nvSpPr>
          <p:cNvPr id="5" name="Espace réservé du pied de page 4">
            <a:extLst>
              <a:ext uri="{FF2B5EF4-FFF2-40B4-BE49-F238E27FC236}">
                <a16:creationId xmlns:a16="http://schemas.microsoft.com/office/drawing/2014/main" id="{2E7292C2-0111-44DE-8C85-376DC4B0F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dirty="0"/>
          </a:p>
        </p:txBody>
      </p:sp>
      <p:sp>
        <p:nvSpPr>
          <p:cNvPr id="6" name="Espace réservé du numéro de diapositive 5">
            <a:extLst>
              <a:ext uri="{FF2B5EF4-FFF2-40B4-BE49-F238E27FC236}">
                <a16:creationId xmlns:a16="http://schemas.microsoft.com/office/drawing/2014/main" id="{A6F2E7FC-A809-4033-9EA6-0A5C6AEEB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50411887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AB2EA78-AEB3-469B-9025-3B17201A457B}"/>
              </a:ext>
            </a:extLst>
          </p:cNvPr>
          <p:cNvSpPr>
            <a:spLocks noGrp="1"/>
          </p:cNvSpPr>
          <p:nvPr>
            <p:ph type="ctrTitle"/>
          </p:nvPr>
        </p:nvSpPr>
        <p:spPr>
          <a:xfrm>
            <a:off x="6194716" y="739978"/>
            <a:ext cx="5334930" cy="3004145"/>
          </a:xfrm>
        </p:spPr>
        <p:txBody>
          <a:bodyPr rtlCol="0">
            <a:normAutofit/>
          </a:bodyPr>
          <a:lstStyle/>
          <a:p>
            <a:r>
              <a:rPr lang="fr-FR" b="1" dirty="0"/>
              <a:t>La Ludothèque</a:t>
            </a:r>
          </a:p>
        </p:txBody>
      </p:sp>
      <p:sp>
        <p:nvSpPr>
          <p:cNvPr id="3" name="Sous-titre 2">
            <a:extLst>
              <a:ext uri="{FF2B5EF4-FFF2-40B4-BE49-F238E27FC236}">
                <a16:creationId xmlns:a16="http://schemas.microsoft.com/office/drawing/2014/main" id="{255E1F2F-E259-4EA8-9FFD-3A10AF541859}"/>
              </a:ext>
            </a:extLst>
          </p:cNvPr>
          <p:cNvSpPr>
            <a:spLocks noGrp="1"/>
          </p:cNvSpPr>
          <p:nvPr>
            <p:ph type="subTitle" idx="1"/>
          </p:nvPr>
        </p:nvSpPr>
        <p:spPr>
          <a:xfrm>
            <a:off x="6194715" y="3836197"/>
            <a:ext cx="5334931" cy="2189214"/>
          </a:xfrm>
        </p:spPr>
        <p:txBody>
          <a:bodyPr rtlCol="0">
            <a:normAutofit/>
          </a:bodyPr>
          <a:lstStyle/>
          <a:p>
            <a:pPr rtl="0"/>
            <a:r>
              <a:rPr lang="fr-FR"/>
              <a:t>De la conception du projet à l’accompagnement financier</a:t>
            </a:r>
          </a:p>
        </p:txBody>
      </p:sp>
      <p:sp>
        <p:nvSpPr>
          <p:cNvPr id="13" name="Freeform: Shape 1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Imag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415" r="2" b="9587"/>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3" name="Freeform: Shape 2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959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30DD98-EE36-4FA3-BD10-9F8FE675E211}"/>
              </a:ext>
            </a:extLst>
          </p:cNvPr>
          <p:cNvSpPr>
            <a:spLocks noGrp="1"/>
          </p:cNvSpPr>
          <p:nvPr>
            <p:ph type="title"/>
          </p:nvPr>
        </p:nvSpPr>
        <p:spPr>
          <a:xfrm>
            <a:off x="838200" y="365125"/>
            <a:ext cx="7096125" cy="1006475"/>
          </a:xfrm>
        </p:spPr>
        <p:txBody>
          <a:bodyPr vert="horz" lIns="91440" tIns="45720" rIns="91440" bIns="45720" rtlCol="0" anchor="ctr">
            <a:normAutofit/>
          </a:bodyPr>
          <a:lstStyle/>
          <a:p>
            <a:r>
              <a:rPr lang="en-US" b="1" kern="1200" dirty="0">
                <a:solidFill>
                  <a:schemeClr val="tx1"/>
                </a:solidFill>
                <a:latin typeface="+mj-lt"/>
                <a:ea typeface="+mj-ea"/>
                <a:cs typeface="+mj-cs"/>
              </a:rPr>
              <a:t>Qu’est ce qu’une Ludothèque ?</a:t>
            </a:r>
          </a:p>
        </p:txBody>
      </p:sp>
      <p:sp>
        <p:nvSpPr>
          <p:cNvPr id="4" name="Espace réservé du contenu 3">
            <a:extLst>
              <a:ext uri="{FF2B5EF4-FFF2-40B4-BE49-F238E27FC236}">
                <a16:creationId xmlns:a16="http://schemas.microsoft.com/office/drawing/2014/main" id="{48C4C81C-9B15-4C85-95AA-928002B327C4}"/>
              </a:ext>
            </a:extLst>
          </p:cNvPr>
          <p:cNvSpPr>
            <a:spLocks noGrp="1"/>
          </p:cNvSpPr>
          <p:nvPr>
            <p:ph sz="half" idx="2"/>
          </p:nvPr>
        </p:nvSpPr>
        <p:spPr>
          <a:xfrm>
            <a:off x="1036298" y="1457325"/>
            <a:ext cx="5534024" cy="4086225"/>
          </a:xfrm>
        </p:spPr>
        <p:txBody>
          <a:bodyPr vert="horz" lIns="91440" tIns="45720" rIns="91440" bIns="45720" rtlCol="0">
            <a:normAutofit fontScale="85000" lnSpcReduction="20000"/>
          </a:bodyPr>
          <a:lstStyle/>
          <a:p>
            <a:pPr marL="0">
              <a:spcBef>
                <a:spcPts val="0"/>
              </a:spcBef>
              <a:spcAft>
                <a:spcPts val="600"/>
              </a:spcAft>
            </a:pPr>
            <a:r>
              <a:rPr lang="en-US" sz="1800" b="1" u="sng" dirty="0"/>
              <a:t>Definition (</a:t>
            </a:r>
            <a:r>
              <a:rPr lang="en-US" sz="1800" b="1" u="sng" dirty="0" err="1"/>
              <a:t>cf</a:t>
            </a:r>
            <a:r>
              <a:rPr lang="en-US" sz="1800" b="1" u="sng" dirty="0"/>
              <a:t> Alf):</a:t>
            </a:r>
          </a:p>
          <a:p>
            <a:pPr marL="0" indent="0">
              <a:spcBef>
                <a:spcPts val="0"/>
              </a:spcBef>
              <a:spcAft>
                <a:spcPts val="600"/>
              </a:spcAft>
              <a:buNone/>
            </a:pPr>
            <a:endParaRPr lang="en-US" sz="1800" b="1" u="sng" dirty="0"/>
          </a:p>
          <a:p>
            <a:pPr marL="0" indent="0">
              <a:spcBef>
                <a:spcPts val="0"/>
              </a:spcBef>
              <a:spcAft>
                <a:spcPts val="600"/>
              </a:spcAft>
              <a:buNone/>
            </a:pPr>
            <a:r>
              <a:rPr lang="fr-FR" sz="1700" b="0" i="0" dirty="0">
                <a:effectLst/>
              </a:rPr>
              <a:t>Les ludothèques sont des équipements culturels qui mènent des actions autour du jeu en tant que pratique: l’acte de jouer, et en tant que patrimoine: les jeux et les jouets (Jeu sur place, prêt, animation, conseil/formation…)</a:t>
            </a:r>
          </a:p>
          <a:p>
            <a:pPr marL="0" indent="0">
              <a:spcBef>
                <a:spcPts val="0"/>
              </a:spcBef>
              <a:spcAft>
                <a:spcPts val="600"/>
              </a:spcAft>
              <a:buNone/>
            </a:pPr>
            <a:endParaRPr lang="fr-FR" sz="1700" b="0" i="0" dirty="0">
              <a:effectLst/>
            </a:endParaRPr>
          </a:p>
          <a:p>
            <a:pPr marL="0" indent="0">
              <a:spcBef>
                <a:spcPts val="0"/>
              </a:spcBef>
              <a:spcAft>
                <a:spcPts val="600"/>
              </a:spcAft>
              <a:buNone/>
            </a:pPr>
            <a:r>
              <a:rPr lang="fr-FR" sz="1700" b="0" i="0" dirty="0">
                <a:effectLst/>
              </a:rPr>
              <a:t>Ce sont des lieux ressources gérés par des ludothécaires, ouverts à toutes et tous, qui ont pour mission de donner à jouer, d’accompagner les mises en jeu, de diffuser la culture ludique, et de préserver le jeu de toute récupération.</a:t>
            </a:r>
          </a:p>
          <a:p>
            <a:pPr marL="0" indent="0">
              <a:buNone/>
            </a:pPr>
            <a:r>
              <a:rPr lang="fr-FR" sz="1700" dirty="0">
                <a:effectLst/>
              </a:rPr>
              <a:t>Elles accueillent ensemble des publics de tout âge et sont ouvertes aux collectivités les plus diverses (écoles, crèches, centres de loisirs, institutions spécialisées…). Elles proposent du jeu sur place, du prêt, des animations, du conseil.</a:t>
            </a:r>
            <a:br>
              <a:rPr lang="fr-FR" sz="1700" dirty="0">
                <a:effectLst/>
              </a:rPr>
            </a:br>
            <a:endParaRPr lang="fr-FR" sz="1100" dirty="0">
              <a:effectLst/>
            </a:endParaRPr>
          </a:p>
          <a:p>
            <a:pPr marL="0" indent="0">
              <a:buNone/>
            </a:pPr>
            <a:r>
              <a:rPr lang="fr-FR" sz="1700" dirty="0">
                <a:effectLst/>
              </a:rPr>
              <a:t>Ce sont des lieux ressources pour les parents et les professionnels. En favorisant le jeu, les ludothèques aident les enfants à grandir et les parents à vivre des moments privilégiés avec eux. Convivialité, éducation, socialisation et plaisir font le quotidien des ludothèques.</a:t>
            </a:r>
            <a:endParaRPr lang="fr-FR" sz="1100" dirty="0">
              <a:effectLst/>
            </a:endParaRPr>
          </a:p>
          <a:p>
            <a:pPr marL="0" indent="0">
              <a:spcBef>
                <a:spcPts val="0"/>
              </a:spcBef>
              <a:spcAft>
                <a:spcPts val="600"/>
              </a:spcAft>
              <a:buNone/>
            </a:pPr>
            <a:endParaRPr lang="fr-FR" sz="1800" b="0" i="0" dirty="0">
              <a:effectLst/>
            </a:endParaRPr>
          </a:p>
          <a:p>
            <a:pPr marL="0" indent="0">
              <a:spcBef>
                <a:spcPts val="0"/>
              </a:spcBef>
              <a:spcAft>
                <a:spcPts val="600"/>
              </a:spcAft>
              <a:buNone/>
            </a:pPr>
            <a:endParaRPr lang="en-US" sz="1800" b="1" u="sng" dirty="0"/>
          </a:p>
          <a:p>
            <a:pPr>
              <a:spcBef>
                <a:spcPts val="0"/>
              </a:spcBef>
              <a:spcAft>
                <a:spcPts val="600"/>
              </a:spcAft>
            </a:pPr>
            <a:endParaRPr lang="en-US" sz="1100" dirty="0"/>
          </a:p>
        </p:txBody>
      </p:sp>
      <p:pic>
        <p:nvPicPr>
          <p:cNvPr id="10" name="Image 9">
            <a:extLst>
              <a:ext uri="{FF2B5EF4-FFF2-40B4-BE49-F238E27FC236}">
                <a16:creationId xmlns:a16="http://schemas.microsoft.com/office/drawing/2014/main" id="{753FB660-94B1-48AA-9200-32CB60B92B7C}"/>
              </a:ext>
            </a:extLst>
          </p:cNvPr>
          <p:cNvPicPr>
            <a:picLocks noChangeAspect="1"/>
          </p:cNvPicPr>
          <p:nvPr/>
        </p:nvPicPr>
        <p:blipFill rotWithShape="1">
          <a:blip r:embed="rId2"/>
          <a:srcRect t="5034" r="-1" b="19020"/>
          <a:stretch/>
        </p:blipFill>
        <p:spPr>
          <a:xfrm>
            <a:off x="8010006" y="-3"/>
            <a:ext cx="4181994" cy="2095504"/>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2" name="Image 11">
            <a:extLst>
              <a:ext uri="{FF2B5EF4-FFF2-40B4-BE49-F238E27FC236}">
                <a16:creationId xmlns:a16="http://schemas.microsoft.com/office/drawing/2014/main" id="{8D39361F-791B-457E-9B11-2C682F1657A7}"/>
              </a:ext>
            </a:extLst>
          </p:cNvPr>
          <p:cNvPicPr>
            <a:picLocks noChangeAspect="1"/>
          </p:cNvPicPr>
          <p:nvPr/>
        </p:nvPicPr>
        <p:blipFill rotWithShape="1">
          <a:blip r:embed="rId3"/>
          <a:srcRect t="14130" b="22237"/>
          <a:stretch/>
        </p:blipFill>
        <p:spPr>
          <a:xfrm>
            <a:off x="7808312" y="2095501"/>
            <a:ext cx="4380640" cy="1885954"/>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3" name="ZoneTexte 2">
            <a:extLst>
              <a:ext uri="{FF2B5EF4-FFF2-40B4-BE49-F238E27FC236}">
                <a16:creationId xmlns:a16="http://schemas.microsoft.com/office/drawing/2014/main" id="{97E72E56-3B48-4D1A-B499-3A98EE56E613}"/>
              </a:ext>
            </a:extLst>
          </p:cNvPr>
          <p:cNvSpPr txBox="1"/>
          <p:nvPr/>
        </p:nvSpPr>
        <p:spPr>
          <a:xfrm>
            <a:off x="6775061" y="4019555"/>
            <a:ext cx="5293113" cy="2400657"/>
          </a:xfrm>
          <a:prstGeom prst="rect">
            <a:avLst/>
          </a:prstGeom>
          <a:noFill/>
        </p:spPr>
        <p:txBody>
          <a:bodyPr wrap="square" rtlCol="0">
            <a:spAutoFit/>
          </a:bodyPr>
          <a:lstStyle/>
          <a:p>
            <a:pPr marL="0">
              <a:spcBef>
                <a:spcPts val="0"/>
              </a:spcBef>
              <a:spcAft>
                <a:spcPts val="600"/>
              </a:spcAft>
            </a:pPr>
            <a:r>
              <a:rPr lang="en-US" sz="1800" b="1" u="sng" dirty="0"/>
              <a:t>Au sens de la Cnaf ? </a:t>
            </a:r>
            <a:endParaRPr lang="en-US" sz="1800" dirty="0"/>
          </a:p>
          <a:p>
            <a:pPr marL="0" indent="0">
              <a:spcBef>
                <a:spcPts val="0"/>
              </a:spcBef>
              <a:spcAft>
                <a:spcPts val="600"/>
              </a:spcAft>
              <a:buNone/>
            </a:pPr>
            <a:r>
              <a:rPr lang="en-US" sz="1400" dirty="0"/>
              <a:t>- Elle est ouverte à tous</a:t>
            </a:r>
          </a:p>
          <a:p>
            <a:pPr marL="0" indent="0">
              <a:spcBef>
                <a:spcPts val="0"/>
              </a:spcBef>
              <a:spcAft>
                <a:spcPts val="600"/>
              </a:spcAft>
              <a:buNone/>
            </a:pPr>
            <a:r>
              <a:rPr lang="en-US" sz="1400" dirty="0"/>
              <a:t>- Elle organise des ateliers « jeux »</a:t>
            </a:r>
          </a:p>
          <a:p>
            <a:pPr marL="0" indent="0">
              <a:spcBef>
                <a:spcPts val="0"/>
              </a:spcBef>
              <a:spcAft>
                <a:spcPts val="600"/>
              </a:spcAft>
              <a:buNone/>
            </a:pPr>
            <a:r>
              <a:rPr lang="en-US" sz="1400" dirty="0"/>
              <a:t>- Elle propose le prêt de jeux</a:t>
            </a:r>
          </a:p>
          <a:p>
            <a:pPr marL="285750" indent="-285750">
              <a:spcBef>
                <a:spcPts val="0"/>
              </a:spcBef>
              <a:spcAft>
                <a:spcPts val="600"/>
              </a:spcAft>
              <a:buFontTx/>
              <a:buChar char="-"/>
            </a:pPr>
            <a:r>
              <a:rPr lang="en-US" sz="1400" dirty="0"/>
              <a:t>Le/la professionnel(le) en charge de la ludothèque assure l’animation des ateliers, le conseil auprès des familles.</a:t>
            </a:r>
          </a:p>
          <a:p>
            <a:pPr marL="285750" indent="-285750">
              <a:spcBef>
                <a:spcPts val="0"/>
              </a:spcBef>
              <a:spcAft>
                <a:spcPts val="600"/>
              </a:spcAft>
              <a:buFontTx/>
              <a:buChar char="-"/>
            </a:pPr>
            <a:r>
              <a:rPr lang="en-US" sz="1400" dirty="0"/>
              <a:t>Un lieu identifiable et identifié par tous.</a:t>
            </a:r>
          </a:p>
          <a:p>
            <a:endParaRPr lang="fr-FR" dirty="0"/>
          </a:p>
        </p:txBody>
      </p:sp>
    </p:spTree>
    <p:extLst>
      <p:ext uri="{BB962C8B-B14F-4D97-AF65-F5344CB8AC3E}">
        <p14:creationId xmlns:p14="http://schemas.microsoft.com/office/powerpoint/2010/main" val="363477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Espace réservé du contenu 2">
            <a:extLst>
              <a:ext uri="{FF2B5EF4-FFF2-40B4-BE49-F238E27FC236}">
                <a16:creationId xmlns:a16="http://schemas.microsoft.com/office/drawing/2014/main" id="{82C133E7-6B55-49E8-A31A-B916EEACB9D4}"/>
              </a:ext>
            </a:extLst>
          </p:cNvPr>
          <p:cNvSpPr txBox="1">
            <a:spLocks/>
          </p:cNvSpPr>
          <p:nvPr/>
        </p:nvSpPr>
        <p:spPr>
          <a:xfrm>
            <a:off x="5584724" y="3734236"/>
            <a:ext cx="4775518" cy="2916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fr-FR" sz="1600" dirty="0"/>
          </a:p>
        </p:txBody>
      </p:sp>
      <p:sp>
        <p:nvSpPr>
          <p:cNvPr id="21" name="Titre 1">
            <a:extLst>
              <a:ext uri="{FF2B5EF4-FFF2-40B4-BE49-F238E27FC236}">
                <a16:creationId xmlns:a16="http://schemas.microsoft.com/office/drawing/2014/main" id="{C70A0493-A0B0-459D-8910-46E023E6B652}"/>
              </a:ext>
            </a:extLst>
          </p:cNvPr>
          <p:cNvSpPr>
            <a:spLocks noGrp="1"/>
          </p:cNvSpPr>
          <p:nvPr>
            <p:ph type="title"/>
          </p:nvPr>
        </p:nvSpPr>
        <p:spPr>
          <a:xfrm>
            <a:off x="1108100" y="2260113"/>
            <a:ext cx="3523214" cy="1710829"/>
          </a:xfrm>
        </p:spPr>
        <p:txBody>
          <a:bodyPr vert="horz" lIns="91440" tIns="45720" rIns="91440" bIns="45720" rtlCol="0" anchor="ctr">
            <a:normAutofit/>
          </a:bodyPr>
          <a:lstStyle/>
          <a:p>
            <a:r>
              <a:rPr lang="en-US" sz="3600" b="1" kern="1200" dirty="0">
                <a:solidFill>
                  <a:schemeClr val="bg1"/>
                </a:solidFill>
                <a:latin typeface="+mj-lt"/>
                <a:ea typeface="+mj-ea"/>
                <a:cs typeface="+mj-cs"/>
              </a:rPr>
              <a:t>Le rôle social</a:t>
            </a:r>
            <a:br>
              <a:rPr lang="en-US" sz="3600" b="1" kern="1200" dirty="0">
                <a:solidFill>
                  <a:schemeClr val="bg1"/>
                </a:solidFill>
                <a:latin typeface="+mj-lt"/>
                <a:ea typeface="+mj-ea"/>
                <a:cs typeface="+mj-cs"/>
              </a:rPr>
            </a:br>
            <a:r>
              <a:rPr lang="en-US" sz="3600" b="1" kern="1200" dirty="0">
                <a:solidFill>
                  <a:schemeClr val="bg1"/>
                </a:solidFill>
                <a:latin typeface="+mj-lt"/>
                <a:ea typeface="+mj-ea"/>
                <a:cs typeface="+mj-cs"/>
              </a:rPr>
              <a:t>d’une Ludothèque</a:t>
            </a:r>
          </a:p>
        </p:txBody>
      </p:sp>
      <p:pic>
        <p:nvPicPr>
          <p:cNvPr id="9" name="Image 8">
            <a:extLst>
              <a:ext uri="{FF2B5EF4-FFF2-40B4-BE49-F238E27FC236}">
                <a16:creationId xmlns:a16="http://schemas.microsoft.com/office/drawing/2014/main" id="{659F4557-BCD3-40ED-AF7B-E97DFCF2828B}"/>
              </a:ext>
            </a:extLst>
          </p:cNvPr>
          <p:cNvPicPr>
            <a:picLocks noChangeAspect="1"/>
          </p:cNvPicPr>
          <p:nvPr/>
        </p:nvPicPr>
        <p:blipFill>
          <a:blip r:embed="rId2"/>
          <a:stretch>
            <a:fillRect/>
          </a:stretch>
        </p:blipFill>
        <p:spPr>
          <a:xfrm>
            <a:off x="6031676" y="591009"/>
            <a:ext cx="5455608" cy="5046438"/>
          </a:xfrm>
          <a:prstGeom prst="rect">
            <a:avLst/>
          </a:prstGeom>
        </p:spPr>
      </p:pic>
    </p:spTree>
    <p:extLst>
      <p:ext uri="{BB962C8B-B14F-4D97-AF65-F5344CB8AC3E}">
        <p14:creationId xmlns:p14="http://schemas.microsoft.com/office/powerpoint/2010/main" val="121019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Espace réservé du contenu 2">
            <a:extLst>
              <a:ext uri="{FF2B5EF4-FFF2-40B4-BE49-F238E27FC236}">
                <a16:creationId xmlns:a16="http://schemas.microsoft.com/office/drawing/2014/main" id="{82C133E7-6B55-49E8-A31A-B916EEACB9D4}"/>
              </a:ext>
            </a:extLst>
          </p:cNvPr>
          <p:cNvSpPr txBox="1">
            <a:spLocks/>
          </p:cNvSpPr>
          <p:nvPr/>
        </p:nvSpPr>
        <p:spPr>
          <a:xfrm>
            <a:off x="5584724" y="3734236"/>
            <a:ext cx="4775518" cy="2916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fr-FR" sz="1600" dirty="0"/>
          </a:p>
        </p:txBody>
      </p:sp>
      <p:pic>
        <p:nvPicPr>
          <p:cNvPr id="15" name="Image 14">
            <a:extLst>
              <a:ext uri="{FF2B5EF4-FFF2-40B4-BE49-F238E27FC236}">
                <a16:creationId xmlns:a16="http://schemas.microsoft.com/office/drawing/2014/main" id="{C38CDBAA-4DA8-4E36-A686-EBCD668B97B2}"/>
              </a:ext>
            </a:extLst>
          </p:cNvPr>
          <p:cNvPicPr>
            <a:picLocks noChangeAspect="1"/>
          </p:cNvPicPr>
          <p:nvPr/>
        </p:nvPicPr>
        <p:blipFill>
          <a:blip r:embed="rId2"/>
          <a:stretch>
            <a:fillRect/>
          </a:stretch>
        </p:blipFill>
        <p:spPr>
          <a:xfrm>
            <a:off x="5698912" y="1175655"/>
            <a:ext cx="5715000" cy="4552950"/>
          </a:xfrm>
          <a:prstGeom prst="rect">
            <a:avLst/>
          </a:prstGeom>
        </p:spPr>
      </p:pic>
      <p:sp>
        <p:nvSpPr>
          <p:cNvPr id="18" name="ZoneTexte 17">
            <a:extLst>
              <a:ext uri="{FF2B5EF4-FFF2-40B4-BE49-F238E27FC236}">
                <a16:creationId xmlns:a16="http://schemas.microsoft.com/office/drawing/2014/main" id="{A67080AE-F1DF-4F07-8447-0C268CA283FD}"/>
              </a:ext>
            </a:extLst>
          </p:cNvPr>
          <p:cNvSpPr txBox="1"/>
          <p:nvPr/>
        </p:nvSpPr>
        <p:spPr>
          <a:xfrm>
            <a:off x="1865526" y="3157569"/>
            <a:ext cx="2554501" cy="1200329"/>
          </a:xfrm>
          <a:prstGeom prst="rect">
            <a:avLst/>
          </a:prstGeom>
          <a:noFill/>
        </p:spPr>
        <p:txBody>
          <a:bodyPr wrap="square" rtlCol="0">
            <a:spAutoFit/>
          </a:bodyPr>
          <a:lstStyle/>
          <a:p>
            <a:pPr marL="285750" indent="-285750">
              <a:buFontTx/>
              <a:buChar char="-"/>
            </a:pPr>
            <a:r>
              <a:rPr lang="fr-FR" dirty="0">
                <a:solidFill>
                  <a:schemeClr val="bg1"/>
                </a:solidFill>
              </a:rPr>
              <a:t>Courlandon</a:t>
            </a:r>
          </a:p>
          <a:p>
            <a:pPr marL="285750" indent="-285750">
              <a:buFontTx/>
              <a:buChar char="-"/>
            </a:pPr>
            <a:r>
              <a:rPr lang="fr-FR" dirty="0">
                <a:solidFill>
                  <a:schemeClr val="bg1"/>
                </a:solidFill>
              </a:rPr>
              <a:t>Connantre </a:t>
            </a:r>
          </a:p>
          <a:p>
            <a:pPr marL="285750" indent="-285750">
              <a:buFontTx/>
              <a:buChar char="-"/>
            </a:pPr>
            <a:r>
              <a:rPr lang="fr-FR" dirty="0">
                <a:solidFill>
                  <a:schemeClr val="bg1"/>
                </a:solidFill>
              </a:rPr>
              <a:t>Fère champenoise</a:t>
            </a:r>
          </a:p>
          <a:p>
            <a:pPr marL="285750" indent="-285750">
              <a:buFontTx/>
              <a:buChar char="-"/>
            </a:pPr>
            <a:r>
              <a:rPr lang="fr-FR" dirty="0">
                <a:solidFill>
                  <a:schemeClr val="bg1"/>
                </a:solidFill>
              </a:rPr>
              <a:t>Dormans</a:t>
            </a:r>
          </a:p>
        </p:txBody>
      </p:sp>
      <p:sp>
        <p:nvSpPr>
          <p:cNvPr id="21" name="Titre 1">
            <a:extLst>
              <a:ext uri="{FF2B5EF4-FFF2-40B4-BE49-F238E27FC236}">
                <a16:creationId xmlns:a16="http://schemas.microsoft.com/office/drawing/2014/main" id="{C70A0493-A0B0-459D-8910-46E023E6B652}"/>
              </a:ext>
            </a:extLst>
          </p:cNvPr>
          <p:cNvSpPr>
            <a:spLocks noGrp="1"/>
          </p:cNvSpPr>
          <p:nvPr>
            <p:ph type="title"/>
          </p:nvPr>
        </p:nvSpPr>
        <p:spPr>
          <a:xfrm>
            <a:off x="1393548" y="1327646"/>
            <a:ext cx="3409950" cy="1710829"/>
          </a:xfrm>
        </p:spPr>
        <p:txBody>
          <a:bodyPr vert="horz" lIns="91440" tIns="45720" rIns="91440" bIns="45720" rtlCol="0" anchor="ctr">
            <a:normAutofit/>
          </a:bodyPr>
          <a:lstStyle/>
          <a:p>
            <a:r>
              <a:rPr lang="en-US" sz="3600" b="1" kern="1200" dirty="0">
                <a:solidFill>
                  <a:schemeClr val="bg1"/>
                </a:solidFill>
                <a:latin typeface="+mj-lt"/>
                <a:ea typeface="+mj-ea"/>
                <a:cs typeface="+mj-cs"/>
              </a:rPr>
              <a:t>Les Ludothèques sur le territoire:</a:t>
            </a:r>
          </a:p>
        </p:txBody>
      </p:sp>
      <p:pic>
        <p:nvPicPr>
          <p:cNvPr id="8" name="Image 7">
            <a:extLst>
              <a:ext uri="{FF2B5EF4-FFF2-40B4-BE49-F238E27FC236}">
                <a16:creationId xmlns:a16="http://schemas.microsoft.com/office/drawing/2014/main" id="{A88E6663-4BB0-4619-996E-F9541DE462D5}"/>
              </a:ext>
            </a:extLst>
          </p:cNvPr>
          <p:cNvPicPr>
            <a:picLocks noChangeAspect="1"/>
          </p:cNvPicPr>
          <p:nvPr/>
        </p:nvPicPr>
        <p:blipFill>
          <a:blip r:embed="rId3"/>
          <a:stretch>
            <a:fillRect/>
          </a:stretch>
        </p:blipFill>
        <p:spPr>
          <a:xfrm>
            <a:off x="6509997" y="1702617"/>
            <a:ext cx="1408298" cy="3060457"/>
          </a:xfrm>
          <a:prstGeom prst="rect">
            <a:avLst/>
          </a:prstGeom>
        </p:spPr>
      </p:pic>
    </p:spTree>
    <p:extLst>
      <p:ext uri="{BB962C8B-B14F-4D97-AF65-F5344CB8AC3E}">
        <p14:creationId xmlns:p14="http://schemas.microsoft.com/office/powerpoint/2010/main" val="309781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AEF954-8855-4B0B-81E9-6384093C243B}"/>
              </a:ext>
            </a:extLst>
          </p:cNvPr>
          <p:cNvSpPr>
            <a:spLocks noGrp="1"/>
          </p:cNvSpPr>
          <p:nvPr>
            <p:ph type="title"/>
          </p:nvPr>
        </p:nvSpPr>
        <p:spPr>
          <a:xfrm>
            <a:off x="1360963" y="1181015"/>
            <a:ext cx="3240506" cy="4064628"/>
          </a:xfrm>
        </p:spPr>
        <p:txBody>
          <a:bodyPr>
            <a:normAutofit/>
          </a:bodyPr>
          <a:lstStyle/>
          <a:p>
            <a:pPr algn="ctr"/>
            <a:r>
              <a:rPr lang="fr-FR" b="1" dirty="0">
                <a:solidFill>
                  <a:srgbClr val="FFFFFF"/>
                </a:solidFill>
              </a:rPr>
              <a:t>Un réseau à développer</a:t>
            </a:r>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Espace réservé du contenu 2">
            <a:extLst>
              <a:ext uri="{FF2B5EF4-FFF2-40B4-BE49-F238E27FC236}">
                <a16:creationId xmlns:a16="http://schemas.microsoft.com/office/drawing/2014/main" id="{82C133E7-6B55-49E8-A31A-B916EEACB9D4}"/>
              </a:ext>
            </a:extLst>
          </p:cNvPr>
          <p:cNvSpPr txBox="1">
            <a:spLocks/>
          </p:cNvSpPr>
          <p:nvPr/>
        </p:nvSpPr>
        <p:spPr>
          <a:xfrm>
            <a:off x="5584724" y="3734236"/>
            <a:ext cx="4775518" cy="2916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fr-FR" sz="1600" dirty="0"/>
          </a:p>
        </p:txBody>
      </p:sp>
      <p:sp>
        <p:nvSpPr>
          <p:cNvPr id="4" name="Espace réservé du contenu 3">
            <a:extLst>
              <a:ext uri="{FF2B5EF4-FFF2-40B4-BE49-F238E27FC236}">
                <a16:creationId xmlns:a16="http://schemas.microsoft.com/office/drawing/2014/main" id="{1396F932-5FDF-4298-86C5-3E234DA27EDF}"/>
              </a:ext>
            </a:extLst>
          </p:cNvPr>
          <p:cNvSpPr>
            <a:spLocks noGrp="1"/>
          </p:cNvSpPr>
          <p:nvPr>
            <p:ph idx="1"/>
          </p:nvPr>
        </p:nvSpPr>
        <p:spPr>
          <a:xfrm>
            <a:off x="5956306" y="666750"/>
            <a:ext cx="5397494" cy="5510213"/>
          </a:xfrm>
        </p:spPr>
        <p:txBody>
          <a:bodyPr>
            <a:normAutofit fontScale="70000" lnSpcReduction="20000"/>
          </a:bodyPr>
          <a:lstStyle/>
          <a:p>
            <a:r>
              <a:rPr lang="fr-FR" u="sng" dirty="0">
                <a:solidFill>
                  <a:schemeClr val="accent2">
                    <a:lumMod val="75000"/>
                  </a:schemeClr>
                </a:solidFill>
              </a:rPr>
              <a:t>Entre la Caf et les territoires :</a:t>
            </a:r>
          </a:p>
          <a:p>
            <a:pPr marL="0" indent="0">
              <a:buNone/>
            </a:pPr>
            <a:r>
              <a:rPr lang="fr-FR" dirty="0">
                <a:solidFill>
                  <a:schemeClr val="accent2">
                    <a:lumMod val="75000"/>
                  </a:schemeClr>
                </a:solidFill>
              </a:rPr>
              <a:t>Dès la création d’un nouveau projet afin d’en assurer le suivi et d’optimiser les modalités d’accompagnement financier</a:t>
            </a:r>
          </a:p>
          <a:p>
            <a:pPr marL="0" indent="0">
              <a:buNone/>
            </a:pPr>
            <a:endParaRPr lang="fr-FR" dirty="0">
              <a:solidFill>
                <a:schemeClr val="accent2">
                  <a:lumMod val="75000"/>
                </a:schemeClr>
              </a:solidFill>
            </a:endParaRPr>
          </a:p>
          <a:p>
            <a:r>
              <a:rPr lang="fr-FR" u="sng" dirty="0">
                <a:solidFill>
                  <a:schemeClr val="accent6">
                    <a:lumMod val="75000"/>
                  </a:schemeClr>
                </a:solidFill>
              </a:rPr>
              <a:t>Entre la Caf et la BDM :</a:t>
            </a:r>
          </a:p>
          <a:p>
            <a:pPr marL="0" indent="0">
              <a:buNone/>
            </a:pPr>
            <a:r>
              <a:rPr lang="fr-FR" dirty="0">
                <a:solidFill>
                  <a:schemeClr val="accent6">
                    <a:lumMod val="75000"/>
                  </a:schemeClr>
                </a:solidFill>
              </a:rPr>
              <a:t>Afin de recenser l’existant, l’émergence de nouveaux projets et de nouer un partenariat solide au profit des équipements du territoire</a:t>
            </a:r>
          </a:p>
          <a:p>
            <a:pPr marL="0" indent="0">
              <a:buNone/>
            </a:pPr>
            <a:endParaRPr lang="fr-FR" dirty="0">
              <a:solidFill>
                <a:schemeClr val="accent6">
                  <a:lumMod val="75000"/>
                </a:schemeClr>
              </a:solidFill>
            </a:endParaRPr>
          </a:p>
          <a:p>
            <a:r>
              <a:rPr lang="fr-FR" u="sng" dirty="0">
                <a:solidFill>
                  <a:schemeClr val="accent5">
                    <a:lumMod val="75000"/>
                  </a:schemeClr>
                </a:solidFill>
              </a:rPr>
              <a:t>Entre le territoire et la BDM : </a:t>
            </a:r>
          </a:p>
          <a:p>
            <a:pPr marL="0" indent="0">
              <a:buNone/>
            </a:pPr>
            <a:r>
              <a:rPr lang="fr-FR" dirty="0">
                <a:solidFill>
                  <a:schemeClr val="accent5">
                    <a:lumMod val="75000"/>
                  </a:schemeClr>
                </a:solidFill>
              </a:rPr>
              <a:t>Pour partager les ressources de la BDM en prêt de jeux et en formations</a:t>
            </a:r>
          </a:p>
          <a:p>
            <a:pPr marL="0" indent="0">
              <a:buNone/>
            </a:pPr>
            <a:endParaRPr lang="fr-FR" dirty="0">
              <a:solidFill>
                <a:schemeClr val="accent5">
                  <a:lumMod val="75000"/>
                </a:schemeClr>
              </a:solidFill>
            </a:endParaRPr>
          </a:p>
          <a:p>
            <a:r>
              <a:rPr lang="fr-FR" u="sng" dirty="0">
                <a:solidFill>
                  <a:schemeClr val="accent4"/>
                </a:solidFill>
              </a:rPr>
              <a:t>Développement de partenariat:</a:t>
            </a:r>
          </a:p>
          <a:p>
            <a:pPr marL="0" indent="0">
              <a:buNone/>
            </a:pPr>
            <a:r>
              <a:rPr lang="fr-FR" dirty="0">
                <a:solidFill>
                  <a:schemeClr val="accent4"/>
                </a:solidFill>
              </a:rPr>
              <a:t>Participation et inscription de l’action dans le REAAP et lien avec les autres services aux familles du territoire (ex: EAJE)</a:t>
            </a:r>
          </a:p>
          <a:p>
            <a:pPr marL="0" indent="0">
              <a:buNone/>
            </a:pPr>
            <a:endParaRPr lang="fr-FR" dirty="0">
              <a:solidFill>
                <a:schemeClr val="accent5">
                  <a:lumMod val="75000"/>
                </a:schemeClr>
              </a:solidFill>
            </a:endParaRPr>
          </a:p>
          <a:p>
            <a:pPr marL="0" indent="0">
              <a:buNone/>
            </a:pPr>
            <a:endParaRPr lang="fr-FR" dirty="0"/>
          </a:p>
        </p:txBody>
      </p:sp>
    </p:spTree>
    <p:extLst>
      <p:ext uri="{BB962C8B-B14F-4D97-AF65-F5344CB8AC3E}">
        <p14:creationId xmlns:p14="http://schemas.microsoft.com/office/powerpoint/2010/main" val="225010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AEF954-8855-4B0B-81E9-6384093C243B}"/>
              </a:ext>
            </a:extLst>
          </p:cNvPr>
          <p:cNvSpPr>
            <a:spLocks noGrp="1"/>
          </p:cNvSpPr>
          <p:nvPr>
            <p:ph type="title"/>
          </p:nvPr>
        </p:nvSpPr>
        <p:spPr>
          <a:xfrm>
            <a:off x="1389278" y="1233241"/>
            <a:ext cx="3240506" cy="4064628"/>
          </a:xfrm>
        </p:spPr>
        <p:txBody>
          <a:bodyPr>
            <a:normAutofit/>
          </a:bodyPr>
          <a:lstStyle/>
          <a:p>
            <a:pPr algn="ctr"/>
            <a:r>
              <a:rPr lang="fr-FR" b="1" dirty="0">
                <a:solidFill>
                  <a:srgbClr val="FFFFFF"/>
                </a:solidFill>
              </a:rPr>
              <a:t>Le projet de Ludothèque</a:t>
            </a:r>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Espace réservé du contenu 2">
            <a:extLst>
              <a:ext uri="{FF2B5EF4-FFF2-40B4-BE49-F238E27FC236}">
                <a16:creationId xmlns:a16="http://schemas.microsoft.com/office/drawing/2014/main" id="{82C133E7-6B55-49E8-A31A-B916EEACB9D4}"/>
              </a:ext>
            </a:extLst>
          </p:cNvPr>
          <p:cNvSpPr txBox="1">
            <a:spLocks/>
          </p:cNvSpPr>
          <p:nvPr/>
        </p:nvSpPr>
        <p:spPr>
          <a:xfrm>
            <a:off x="5584724" y="3734236"/>
            <a:ext cx="4775518" cy="2916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fr-FR" sz="1600" dirty="0"/>
          </a:p>
        </p:txBody>
      </p:sp>
      <p:graphicFrame>
        <p:nvGraphicFramePr>
          <p:cNvPr id="22" name="Espace réservé du contenu 3">
            <a:extLst>
              <a:ext uri="{FF2B5EF4-FFF2-40B4-BE49-F238E27FC236}">
                <a16:creationId xmlns:a16="http://schemas.microsoft.com/office/drawing/2014/main" id="{0FC19399-47CF-4FCC-848F-DCA3CEF3EB31}"/>
              </a:ext>
            </a:extLst>
          </p:cNvPr>
          <p:cNvGraphicFramePr>
            <a:graphicFrameLocks noGrp="1"/>
          </p:cNvGraphicFramePr>
          <p:nvPr>
            <p:ph idx="1"/>
            <p:extLst>
              <p:ext uri="{D42A27DB-BD31-4B8C-83A1-F6EECF244321}">
                <p14:modId xmlns:p14="http://schemas.microsoft.com/office/powerpoint/2010/main" val="2299872366"/>
              </p:ext>
            </p:extLst>
          </p:nvPr>
        </p:nvGraphicFramePr>
        <p:xfrm>
          <a:off x="6432345" y="393547"/>
          <a:ext cx="5390890" cy="5438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88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AEF954-8855-4B0B-81E9-6384093C243B}"/>
              </a:ext>
            </a:extLst>
          </p:cNvPr>
          <p:cNvSpPr>
            <a:spLocks noGrp="1"/>
          </p:cNvSpPr>
          <p:nvPr>
            <p:ph type="title"/>
          </p:nvPr>
        </p:nvSpPr>
        <p:spPr>
          <a:xfrm>
            <a:off x="1389278" y="1233241"/>
            <a:ext cx="3240506" cy="4064628"/>
          </a:xfrm>
        </p:spPr>
        <p:txBody>
          <a:bodyPr>
            <a:normAutofit/>
          </a:bodyPr>
          <a:lstStyle/>
          <a:p>
            <a:pPr algn="ctr"/>
            <a:r>
              <a:rPr lang="fr-FR" b="1" dirty="0">
                <a:solidFill>
                  <a:srgbClr val="FFFFFF"/>
                </a:solidFill>
              </a:rPr>
              <a:t>Les modalités de Financement</a:t>
            </a:r>
            <a:br>
              <a:rPr lang="fr-FR" b="1" dirty="0">
                <a:solidFill>
                  <a:srgbClr val="FFFFFF"/>
                </a:solidFill>
              </a:rPr>
            </a:br>
            <a:r>
              <a:rPr lang="fr-FR" b="1" dirty="0">
                <a:solidFill>
                  <a:srgbClr val="FFFFFF"/>
                </a:solidFill>
              </a:rPr>
              <a:t>Caf </a:t>
            </a:r>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6350986F-A2EA-483C-BB1C-CE058D584AF6}"/>
              </a:ext>
            </a:extLst>
          </p:cNvPr>
          <p:cNvSpPr>
            <a:spLocks noGrp="1"/>
          </p:cNvSpPr>
          <p:nvPr>
            <p:ph idx="1"/>
          </p:nvPr>
        </p:nvSpPr>
        <p:spPr>
          <a:xfrm>
            <a:off x="5956305" y="764824"/>
            <a:ext cx="5213227" cy="4785489"/>
          </a:xfrm>
        </p:spPr>
        <p:txBody>
          <a:bodyPr anchor="t">
            <a:normAutofit fontScale="92500" lnSpcReduction="20000"/>
          </a:bodyPr>
          <a:lstStyle/>
          <a:p>
            <a:pPr marL="0" indent="0">
              <a:buNone/>
            </a:pPr>
            <a:r>
              <a:rPr lang="fr-FR" sz="1800" b="1" u="sng" dirty="0"/>
              <a:t>A  ce jour : </a:t>
            </a:r>
          </a:p>
          <a:p>
            <a:pPr marL="0" indent="0">
              <a:buNone/>
            </a:pPr>
            <a:r>
              <a:rPr lang="fr-FR" sz="1800" b="1" dirty="0"/>
              <a:t>Investissement:</a:t>
            </a:r>
          </a:p>
          <a:p>
            <a:pPr>
              <a:buFontTx/>
              <a:buChar char="-"/>
            </a:pPr>
            <a:r>
              <a:rPr lang="fr-FR" sz="1800" dirty="0"/>
              <a:t>De 40% à 80 % du coût total du projet pour l’aménagement et l’équipement de la Ludothèque (Mobilier et jeux).</a:t>
            </a:r>
          </a:p>
          <a:p>
            <a:pPr marL="0" indent="0">
              <a:buNone/>
            </a:pPr>
            <a:r>
              <a:rPr lang="fr-FR" sz="1800" dirty="0"/>
              <a:t>Financement non pérenne , mais peut être renouvelé en fonction des besoins</a:t>
            </a:r>
          </a:p>
          <a:p>
            <a:pPr marL="0" indent="0">
              <a:buNone/>
            </a:pPr>
            <a:endParaRPr lang="fr-FR" sz="1800" dirty="0"/>
          </a:p>
          <a:p>
            <a:pPr marL="0" indent="0">
              <a:buNone/>
            </a:pPr>
            <a:r>
              <a:rPr lang="fr-FR" sz="1800" b="1" dirty="0"/>
              <a:t>Fonctionnement:</a:t>
            </a:r>
          </a:p>
          <a:p>
            <a:pPr>
              <a:buFontTx/>
              <a:buChar char="-"/>
            </a:pPr>
            <a:r>
              <a:rPr lang="fr-FR" sz="1800" dirty="0"/>
              <a:t>10 € par heure nouvelle d’ouverture et par an au titre du Bonus Territoire dans le cadre de la Convention Territoriale Globale*</a:t>
            </a:r>
          </a:p>
          <a:p>
            <a:pPr>
              <a:buFontTx/>
              <a:buChar char="-"/>
            </a:pPr>
            <a:r>
              <a:rPr lang="fr-FR" sz="1800" dirty="0"/>
              <a:t>80% des coûts de fonctionnement du projet global (FPT)</a:t>
            </a:r>
          </a:p>
          <a:p>
            <a:pPr marL="0" indent="0">
              <a:buNone/>
            </a:pPr>
            <a:endParaRPr lang="fr-FR" sz="1800" dirty="0"/>
          </a:p>
          <a:p>
            <a:pPr>
              <a:buFontTx/>
              <a:buChar char="-"/>
            </a:pPr>
            <a:endParaRPr lang="fr-FR" sz="900" dirty="0"/>
          </a:p>
          <a:p>
            <a:pPr marL="0" indent="0">
              <a:spcBef>
                <a:spcPts val="0"/>
              </a:spcBef>
              <a:spcAft>
                <a:spcPts val="0"/>
              </a:spcAft>
              <a:buNone/>
            </a:pPr>
            <a:r>
              <a:rPr lang="fr-FR" sz="1400" dirty="0"/>
              <a:t>*A condition que la ludothèque soit soutenue par la collectivité </a:t>
            </a:r>
          </a:p>
          <a:p>
            <a:pPr marL="0" indent="0">
              <a:spcBef>
                <a:spcPts val="0"/>
              </a:spcBef>
              <a:spcAft>
                <a:spcPts val="0"/>
              </a:spcAft>
              <a:buNone/>
            </a:pPr>
            <a:r>
              <a:rPr lang="fr-FR" sz="1400" dirty="0"/>
              <a:t>/!\ les heures d’ouvertures réservées exclusivement aux scolaires ne sont pas éligibles au versement du Bonus territoire. </a:t>
            </a:r>
          </a:p>
          <a:p>
            <a:pPr marL="0" indent="0">
              <a:spcBef>
                <a:spcPts val="0"/>
              </a:spcBef>
              <a:spcAft>
                <a:spcPts val="600"/>
              </a:spcAft>
              <a:buNone/>
            </a:pPr>
            <a:endParaRPr lang="fr-FR" sz="1800" dirty="0"/>
          </a:p>
          <a:p>
            <a:pPr marL="0" indent="0">
              <a:buNone/>
            </a:pPr>
            <a:endParaRPr lang="fr-FR" sz="1800" b="1" u="sng" dirty="0"/>
          </a:p>
          <a:p>
            <a:pPr marL="0" indent="0">
              <a:buNone/>
            </a:pPr>
            <a:endParaRPr lang="fr-FR" sz="1800" dirty="0"/>
          </a:p>
          <a:p>
            <a:pPr marL="0" indent="0">
              <a:spcBef>
                <a:spcPts val="0"/>
              </a:spcBef>
              <a:spcAft>
                <a:spcPts val="600"/>
              </a:spcAft>
              <a:buNone/>
            </a:pPr>
            <a:endParaRPr lang="fr-FR" sz="1600" dirty="0"/>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Espace réservé du contenu 2">
            <a:extLst>
              <a:ext uri="{FF2B5EF4-FFF2-40B4-BE49-F238E27FC236}">
                <a16:creationId xmlns:a16="http://schemas.microsoft.com/office/drawing/2014/main" id="{82C133E7-6B55-49E8-A31A-B916EEACB9D4}"/>
              </a:ext>
            </a:extLst>
          </p:cNvPr>
          <p:cNvSpPr txBox="1">
            <a:spLocks/>
          </p:cNvSpPr>
          <p:nvPr/>
        </p:nvSpPr>
        <p:spPr>
          <a:xfrm>
            <a:off x="5584724" y="3734236"/>
            <a:ext cx="4775518" cy="2916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endParaRPr lang="fr-FR" sz="1600" dirty="0"/>
          </a:p>
        </p:txBody>
      </p:sp>
    </p:spTree>
    <p:extLst>
      <p:ext uri="{BB962C8B-B14F-4D97-AF65-F5344CB8AC3E}">
        <p14:creationId xmlns:p14="http://schemas.microsoft.com/office/powerpoint/2010/main" val="38661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BAEF954-8855-4B0B-81E9-6384093C243B}"/>
              </a:ext>
            </a:extLst>
          </p:cNvPr>
          <p:cNvSpPr>
            <a:spLocks noGrp="1"/>
          </p:cNvSpPr>
          <p:nvPr>
            <p:ph type="title"/>
          </p:nvPr>
        </p:nvSpPr>
        <p:spPr>
          <a:xfrm>
            <a:off x="1389278" y="1233241"/>
            <a:ext cx="3240506" cy="4064628"/>
          </a:xfrm>
        </p:spPr>
        <p:txBody>
          <a:bodyPr>
            <a:normAutofit/>
          </a:bodyPr>
          <a:lstStyle/>
          <a:p>
            <a:r>
              <a:rPr lang="fr-FR" b="1" dirty="0">
                <a:solidFill>
                  <a:srgbClr val="FFFFFF"/>
                </a:solidFill>
              </a:rPr>
              <a:t>Comment déposer une demande de subvention à la Caf ? </a:t>
            </a:r>
          </a:p>
        </p:txBody>
      </p:sp>
      <p:sp>
        <p:nvSpPr>
          <p:cNvPr id="30"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6350986F-A2EA-483C-BB1C-CE058D584AF6}"/>
              </a:ext>
            </a:extLst>
          </p:cNvPr>
          <p:cNvSpPr>
            <a:spLocks noGrp="1"/>
          </p:cNvSpPr>
          <p:nvPr>
            <p:ph idx="1"/>
          </p:nvPr>
        </p:nvSpPr>
        <p:spPr>
          <a:xfrm>
            <a:off x="5579576" y="1004922"/>
            <a:ext cx="6017341" cy="4900578"/>
          </a:xfrm>
        </p:spPr>
        <p:txBody>
          <a:bodyPr anchor="t">
            <a:normAutofit fontScale="77500" lnSpcReduction="20000"/>
          </a:bodyPr>
          <a:lstStyle/>
          <a:p>
            <a:pPr marL="0" indent="0">
              <a:spcBef>
                <a:spcPts val="0"/>
              </a:spcBef>
              <a:spcAft>
                <a:spcPts val="600"/>
              </a:spcAft>
              <a:buNone/>
            </a:pPr>
            <a:r>
              <a:rPr lang="fr-FR" sz="1600" b="1" u="sng" dirty="0"/>
              <a:t>Les demandes de subventions (investissement et fonctionnement) : </a:t>
            </a:r>
          </a:p>
          <a:p>
            <a:pPr marL="0" indent="0">
              <a:spcBef>
                <a:spcPts val="0"/>
              </a:spcBef>
              <a:spcAft>
                <a:spcPts val="600"/>
              </a:spcAft>
              <a:buNone/>
            </a:pPr>
            <a:r>
              <a:rPr lang="fr-FR" sz="1600" dirty="0"/>
              <a:t>Elles sont à déposer avant le 31 décembre de l’année N pour un financement en année N+1. </a:t>
            </a:r>
          </a:p>
          <a:p>
            <a:pPr marL="0" indent="0">
              <a:spcBef>
                <a:spcPts val="0"/>
              </a:spcBef>
              <a:spcAft>
                <a:spcPts val="600"/>
              </a:spcAft>
              <a:buNone/>
            </a:pPr>
            <a:r>
              <a:rPr lang="fr-FR" sz="1600" dirty="0"/>
              <a:t>1/Faire un courrier ou mail en précisant l’objet de la demande et un devis succinct</a:t>
            </a:r>
          </a:p>
          <a:p>
            <a:pPr marL="0" indent="0">
              <a:spcBef>
                <a:spcPts val="0"/>
              </a:spcBef>
              <a:spcAft>
                <a:spcPts val="600"/>
              </a:spcAft>
              <a:buNone/>
            </a:pPr>
            <a:r>
              <a:rPr lang="fr-FR" sz="1600" dirty="0"/>
              <a:t>2/A réception nous transmettons un dossier de demande de subvention à nous retourner avant le 31 mars N+1</a:t>
            </a:r>
          </a:p>
          <a:p>
            <a:pPr marL="0" indent="0">
              <a:spcBef>
                <a:spcPts val="0"/>
              </a:spcBef>
              <a:spcAft>
                <a:spcPts val="600"/>
              </a:spcAft>
              <a:buNone/>
            </a:pPr>
            <a:r>
              <a:rPr lang="fr-FR" sz="1600" dirty="0"/>
              <a:t>3/Passage en commission d’action sociale</a:t>
            </a:r>
          </a:p>
          <a:p>
            <a:pPr marL="0" indent="0">
              <a:spcBef>
                <a:spcPts val="0"/>
              </a:spcBef>
              <a:spcAft>
                <a:spcPts val="600"/>
              </a:spcAft>
              <a:buNone/>
            </a:pPr>
            <a:r>
              <a:rPr lang="fr-FR" sz="1600" dirty="0"/>
              <a:t>4/Notification de l’accord ou du rejet.</a:t>
            </a:r>
          </a:p>
          <a:p>
            <a:pPr marL="0" indent="0">
              <a:spcBef>
                <a:spcPts val="0"/>
              </a:spcBef>
              <a:spcAft>
                <a:spcPts val="600"/>
              </a:spcAft>
              <a:buNone/>
            </a:pPr>
            <a:r>
              <a:rPr lang="fr-FR" sz="1600" dirty="0"/>
              <a:t>Entre le dépôt de la demande de dossier et la réception des fonds il faut compter entre 6 à 9 mois.</a:t>
            </a:r>
          </a:p>
          <a:p>
            <a:pPr marL="0" indent="0">
              <a:spcBef>
                <a:spcPts val="0"/>
              </a:spcBef>
              <a:spcAft>
                <a:spcPts val="600"/>
              </a:spcAft>
              <a:buNone/>
            </a:pPr>
            <a:r>
              <a:rPr lang="fr-FR" sz="1600" dirty="0"/>
              <a:t>Dans le cadre du renouvellement de la </a:t>
            </a:r>
            <a:r>
              <a:rPr lang="fr-FR" sz="1600" dirty="0" err="1"/>
              <a:t>Cog</a:t>
            </a:r>
            <a:r>
              <a:rPr lang="fr-FR" sz="1600" dirty="0"/>
              <a:t> entre l’Etat et la </a:t>
            </a:r>
            <a:r>
              <a:rPr lang="fr-FR" sz="1600" dirty="0" err="1"/>
              <a:t>Cnaf</a:t>
            </a:r>
            <a:r>
              <a:rPr lang="fr-FR" sz="1600" dirty="0"/>
              <a:t> en 2023, les nouveaux projets seront éligibles à un financement Caf à compter de l’année 2024. </a:t>
            </a:r>
          </a:p>
          <a:p>
            <a:pPr marL="0" indent="0">
              <a:spcBef>
                <a:spcPts val="0"/>
              </a:spcBef>
              <a:spcAft>
                <a:spcPts val="600"/>
              </a:spcAft>
              <a:buNone/>
            </a:pPr>
            <a:r>
              <a:rPr lang="fr-FR" sz="1600" dirty="0"/>
              <a:t>Il conviendra donc de travailler le projet en amont afin de déposer votre demande avant le 31/12/2023 pour un financement en 2024.</a:t>
            </a:r>
          </a:p>
          <a:p>
            <a:pPr>
              <a:spcBef>
                <a:spcPts val="0"/>
              </a:spcBef>
              <a:spcAft>
                <a:spcPts val="600"/>
              </a:spcAft>
            </a:pPr>
            <a:endParaRPr lang="fr-FR" sz="1600" dirty="0"/>
          </a:p>
          <a:p>
            <a:pPr marL="0" indent="0">
              <a:spcBef>
                <a:spcPts val="0"/>
              </a:spcBef>
              <a:spcAft>
                <a:spcPts val="600"/>
              </a:spcAft>
              <a:buNone/>
            </a:pPr>
            <a:r>
              <a:rPr lang="fr-FR" sz="1600" b="1" u="sng" dirty="0"/>
              <a:t>Le Bonus Territoire : </a:t>
            </a:r>
          </a:p>
          <a:p>
            <a:pPr marL="0" indent="0">
              <a:spcBef>
                <a:spcPts val="0"/>
              </a:spcBef>
              <a:spcAft>
                <a:spcPts val="600"/>
              </a:spcAft>
              <a:buNone/>
            </a:pPr>
            <a:r>
              <a:rPr lang="fr-FR" sz="1600" dirty="0"/>
              <a:t>Le Bonus Territoire est versé à condition de déposer le projet de fonctionnement qui stipule les informations nécessaires au versement de ce dernier (modalités de fonctionnement, nombre d’heures d’ouverture). </a:t>
            </a:r>
          </a:p>
          <a:p>
            <a:pPr marL="0" indent="0">
              <a:spcBef>
                <a:spcPts val="0"/>
              </a:spcBef>
              <a:spcAft>
                <a:spcPts val="600"/>
              </a:spcAft>
              <a:buNone/>
            </a:pPr>
            <a:endParaRPr lang="fr-FR" sz="1600" dirty="0"/>
          </a:p>
          <a:p>
            <a:pPr marL="0" indent="0">
              <a:spcBef>
                <a:spcPts val="0"/>
              </a:spcBef>
              <a:spcAft>
                <a:spcPts val="600"/>
              </a:spcAft>
              <a:buNone/>
            </a:pPr>
            <a:r>
              <a:rPr lang="fr-FR" sz="1600" b="1" u="sng" dirty="0"/>
              <a:t>2023 :</a:t>
            </a:r>
          </a:p>
          <a:p>
            <a:pPr marL="0" indent="0">
              <a:spcBef>
                <a:spcPts val="0"/>
              </a:spcBef>
              <a:spcAft>
                <a:spcPts val="600"/>
              </a:spcAft>
              <a:buNone/>
            </a:pPr>
            <a:r>
              <a:rPr lang="fr-FR" sz="1600" dirty="0"/>
              <a:t>Compte tenu du renouvellement de la COG entre l’Etat et la Cnaf en 2023, les financements peuvent être amenés à évoluer. </a:t>
            </a:r>
          </a:p>
          <a:p>
            <a:pPr marL="0" indent="0">
              <a:spcBef>
                <a:spcPts val="0"/>
              </a:spcBef>
              <a:spcAft>
                <a:spcPts val="600"/>
              </a:spcAft>
              <a:buNone/>
            </a:pPr>
            <a:endParaRPr lang="fr-FR" sz="1600" dirty="0"/>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606722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281</TotalTime>
  <Words>755</Words>
  <Application>Microsoft Office PowerPoint</Application>
  <PresentationFormat>Grand écran</PresentationFormat>
  <Paragraphs>71</Paragraphs>
  <Slides>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La Ludothèque</vt:lpstr>
      <vt:lpstr>Qu’est ce qu’une Ludothèque ?</vt:lpstr>
      <vt:lpstr>Le rôle social d’une Ludothèque</vt:lpstr>
      <vt:lpstr>Les Ludothèques sur le territoire:</vt:lpstr>
      <vt:lpstr>Un réseau à développer</vt:lpstr>
      <vt:lpstr>Le projet de Ludothèque</vt:lpstr>
      <vt:lpstr>Les modalités de Financement Caf </vt:lpstr>
      <vt:lpstr>Comment déposer une demande de subvention à la Caf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Ludothèque</dc:title>
  <dc:creator>Julie BAHUET 511</dc:creator>
  <cp:lastModifiedBy>Frédéric SADAUNE</cp:lastModifiedBy>
  <cp:revision>15</cp:revision>
  <cp:lastPrinted>2022-12-05T12:28:30Z</cp:lastPrinted>
  <dcterms:created xsi:type="dcterms:W3CDTF">2022-09-23T10:04:19Z</dcterms:created>
  <dcterms:modified xsi:type="dcterms:W3CDTF">2022-12-08T15:13:02Z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