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6"/>
  </p:notesMasterIdLst>
  <p:sldIdLst>
    <p:sldId id="256" r:id="rId2"/>
    <p:sldId id="258" r:id="rId3"/>
    <p:sldId id="259" r:id="rId4"/>
    <p:sldId id="260" r:id="rId5"/>
    <p:sldId id="261" r:id="rId6"/>
    <p:sldId id="378" r:id="rId7"/>
    <p:sldId id="262" r:id="rId8"/>
    <p:sldId id="265" r:id="rId9"/>
    <p:sldId id="266" r:id="rId10"/>
    <p:sldId id="267" r:id="rId11"/>
    <p:sldId id="271" r:id="rId12"/>
    <p:sldId id="269" r:id="rId13"/>
    <p:sldId id="270" r:id="rId14"/>
    <p:sldId id="272" r:id="rId15"/>
    <p:sldId id="357" r:id="rId16"/>
    <p:sldId id="273" r:id="rId17"/>
    <p:sldId id="274" r:id="rId18"/>
    <p:sldId id="275" r:id="rId19"/>
    <p:sldId id="355" r:id="rId20"/>
    <p:sldId id="276" r:id="rId21"/>
    <p:sldId id="349" r:id="rId22"/>
    <p:sldId id="348" r:id="rId23"/>
    <p:sldId id="350" r:id="rId24"/>
    <p:sldId id="351" r:id="rId25"/>
    <p:sldId id="352" r:id="rId26"/>
    <p:sldId id="353" r:id="rId27"/>
    <p:sldId id="354" r:id="rId28"/>
    <p:sldId id="360" r:id="rId29"/>
    <p:sldId id="361" r:id="rId30"/>
    <p:sldId id="365" r:id="rId31"/>
    <p:sldId id="362" r:id="rId32"/>
    <p:sldId id="363" r:id="rId33"/>
    <p:sldId id="379" r:id="rId34"/>
    <p:sldId id="372" r:id="rId35"/>
    <p:sldId id="366" r:id="rId36"/>
    <p:sldId id="367" r:id="rId37"/>
    <p:sldId id="371" r:id="rId38"/>
    <p:sldId id="288" r:id="rId39"/>
    <p:sldId id="295" r:id="rId40"/>
    <p:sldId id="297" r:id="rId41"/>
    <p:sldId id="298" r:id="rId42"/>
    <p:sldId id="375" r:id="rId43"/>
    <p:sldId id="376" r:id="rId44"/>
    <p:sldId id="377" r:id="rId4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9829"/>
    <p:restoredTop sz="94660"/>
  </p:normalViewPr>
  <p:slideViewPr>
    <p:cSldViewPr snapToGrid="0">
      <p:cViewPr varScale="1">
        <p:scale>
          <a:sx n="103" d="100"/>
          <a:sy n="103" d="100"/>
        </p:scale>
        <p:origin x="114" y="2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47C349-2B1B-2446-8C06-DB541CD51393}" type="datetimeFigureOut">
              <a:rPr lang="fr-FR" smtClean="0"/>
              <a:t>05/12/2024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CAB81A-E966-604B-BB10-1D54DAA8FE1A}" type="slidenum">
              <a:rPr lang="fr-FR" smtClean="0"/>
              <a:t>‹N°›</a:t>
            </a:fld>
            <a:endParaRPr lang="fr-FR"/>
          </a:p>
        </p:txBody>
      </p:sp>
    </p:spTree>
    <p:extLst>
      <p:ext uri="{BB962C8B-B14F-4D97-AF65-F5344CB8AC3E}">
        <p14:creationId xmlns:p14="http://schemas.microsoft.com/office/powerpoint/2010/main" val="8373662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ERUTTI</a:t>
            </a:r>
          </a:p>
        </p:txBody>
      </p:sp>
      <p:sp>
        <p:nvSpPr>
          <p:cNvPr id="4" name="Espace réservé du numéro de diapositive 3"/>
          <p:cNvSpPr>
            <a:spLocks noGrp="1"/>
          </p:cNvSpPr>
          <p:nvPr>
            <p:ph type="sldNum" sz="quarter" idx="5"/>
          </p:nvPr>
        </p:nvSpPr>
        <p:spPr/>
        <p:txBody>
          <a:bodyPr/>
          <a:lstStyle/>
          <a:p>
            <a:fld id="{E95311B8-CBE6-A746-9797-10121993EBDB}" type="slidenum">
              <a:rPr lang="fr-FR" smtClean="0"/>
              <a:t>22</a:t>
            </a:fld>
            <a:endParaRPr lang="fr-FR"/>
          </a:p>
        </p:txBody>
      </p:sp>
    </p:spTree>
    <p:extLst>
      <p:ext uri="{BB962C8B-B14F-4D97-AF65-F5344CB8AC3E}">
        <p14:creationId xmlns:p14="http://schemas.microsoft.com/office/powerpoint/2010/main" val="7066874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244F5CF-04A7-44F4-F93B-EC4A35D5A930}"/>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AF69F3FC-4127-D80E-9B99-300DA0722F4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16CC002A-40EA-23CA-0433-E3BEA291A38F}"/>
              </a:ext>
            </a:extLst>
          </p:cNvPr>
          <p:cNvSpPr>
            <a:spLocks noGrp="1"/>
          </p:cNvSpPr>
          <p:nvPr>
            <p:ph type="dt" sz="half" idx="10"/>
          </p:nvPr>
        </p:nvSpPr>
        <p:spPr/>
        <p:txBody>
          <a:bodyPr/>
          <a:lstStyle/>
          <a:p>
            <a:fld id="{E20659B9-60FF-3142-A9D7-2DEEDBB1317E}" type="datetimeFigureOut">
              <a:rPr lang="fr-FR" smtClean="0"/>
              <a:t>05/12/2024</a:t>
            </a:fld>
            <a:endParaRPr lang="fr-FR"/>
          </a:p>
        </p:txBody>
      </p:sp>
      <p:sp>
        <p:nvSpPr>
          <p:cNvPr id="5" name="Espace réservé du pied de page 4">
            <a:extLst>
              <a:ext uri="{FF2B5EF4-FFF2-40B4-BE49-F238E27FC236}">
                <a16:creationId xmlns:a16="http://schemas.microsoft.com/office/drawing/2014/main" id="{70A5F4E1-2D79-CFEB-DA81-14F652C91ED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B358EF5-428C-5E6F-43E9-864405895893}"/>
              </a:ext>
            </a:extLst>
          </p:cNvPr>
          <p:cNvSpPr>
            <a:spLocks noGrp="1"/>
          </p:cNvSpPr>
          <p:nvPr>
            <p:ph type="sldNum" sz="quarter" idx="12"/>
          </p:nvPr>
        </p:nvSpPr>
        <p:spPr/>
        <p:txBody>
          <a:bodyPr/>
          <a:lstStyle/>
          <a:p>
            <a:fld id="{A2E5DC64-59A3-BF41-A59A-AD8AAD264E39}" type="slidenum">
              <a:rPr lang="fr-FR" smtClean="0"/>
              <a:t>‹N°›</a:t>
            </a:fld>
            <a:endParaRPr lang="fr-FR"/>
          </a:p>
        </p:txBody>
      </p:sp>
    </p:spTree>
    <p:extLst>
      <p:ext uri="{BB962C8B-B14F-4D97-AF65-F5344CB8AC3E}">
        <p14:creationId xmlns:p14="http://schemas.microsoft.com/office/powerpoint/2010/main" val="25602118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7C9845-C807-560A-CA31-5FF90161E30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EF2C3AC8-EA9C-C9B8-4413-B6BAB5B7F57F}"/>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9DF4BAA-25FF-C5BC-A9D6-1C7893965E3E}"/>
              </a:ext>
            </a:extLst>
          </p:cNvPr>
          <p:cNvSpPr>
            <a:spLocks noGrp="1"/>
          </p:cNvSpPr>
          <p:nvPr>
            <p:ph type="dt" sz="half" idx="10"/>
          </p:nvPr>
        </p:nvSpPr>
        <p:spPr/>
        <p:txBody>
          <a:bodyPr/>
          <a:lstStyle/>
          <a:p>
            <a:fld id="{E20659B9-60FF-3142-A9D7-2DEEDBB1317E}" type="datetimeFigureOut">
              <a:rPr lang="fr-FR" smtClean="0"/>
              <a:t>05/12/2024</a:t>
            </a:fld>
            <a:endParaRPr lang="fr-FR"/>
          </a:p>
        </p:txBody>
      </p:sp>
      <p:sp>
        <p:nvSpPr>
          <p:cNvPr id="5" name="Espace réservé du pied de page 4">
            <a:extLst>
              <a:ext uri="{FF2B5EF4-FFF2-40B4-BE49-F238E27FC236}">
                <a16:creationId xmlns:a16="http://schemas.microsoft.com/office/drawing/2014/main" id="{682D9DE0-B76D-F4E1-2DB5-A7095D14B3F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5518A9F-10D9-C96B-8B9E-AC55A3424B63}"/>
              </a:ext>
            </a:extLst>
          </p:cNvPr>
          <p:cNvSpPr>
            <a:spLocks noGrp="1"/>
          </p:cNvSpPr>
          <p:nvPr>
            <p:ph type="sldNum" sz="quarter" idx="12"/>
          </p:nvPr>
        </p:nvSpPr>
        <p:spPr/>
        <p:txBody>
          <a:bodyPr/>
          <a:lstStyle/>
          <a:p>
            <a:fld id="{A2E5DC64-59A3-BF41-A59A-AD8AAD264E39}" type="slidenum">
              <a:rPr lang="fr-FR" smtClean="0"/>
              <a:t>‹N°›</a:t>
            </a:fld>
            <a:endParaRPr lang="fr-FR"/>
          </a:p>
        </p:txBody>
      </p:sp>
    </p:spTree>
    <p:extLst>
      <p:ext uri="{BB962C8B-B14F-4D97-AF65-F5344CB8AC3E}">
        <p14:creationId xmlns:p14="http://schemas.microsoft.com/office/powerpoint/2010/main" val="1873715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19818C0-5BB0-60A1-0D58-C9DCB105C950}"/>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225441D8-1024-EE40-7ECB-2C0AD5B8D598}"/>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D130037-4F92-E8E0-9185-48C67FD1AD78}"/>
              </a:ext>
            </a:extLst>
          </p:cNvPr>
          <p:cNvSpPr>
            <a:spLocks noGrp="1"/>
          </p:cNvSpPr>
          <p:nvPr>
            <p:ph type="dt" sz="half" idx="10"/>
          </p:nvPr>
        </p:nvSpPr>
        <p:spPr/>
        <p:txBody>
          <a:bodyPr/>
          <a:lstStyle/>
          <a:p>
            <a:fld id="{E20659B9-60FF-3142-A9D7-2DEEDBB1317E}" type="datetimeFigureOut">
              <a:rPr lang="fr-FR" smtClean="0"/>
              <a:t>05/12/2024</a:t>
            </a:fld>
            <a:endParaRPr lang="fr-FR"/>
          </a:p>
        </p:txBody>
      </p:sp>
      <p:sp>
        <p:nvSpPr>
          <p:cNvPr id="5" name="Espace réservé du pied de page 4">
            <a:extLst>
              <a:ext uri="{FF2B5EF4-FFF2-40B4-BE49-F238E27FC236}">
                <a16:creationId xmlns:a16="http://schemas.microsoft.com/office/drawing/2014/main" id="{7D43CC05-7D25-9EA5-152A-901567C3425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4CFCE46-392E-0203-17AE-7387BBFEF59F}"/>
              </a:ext>
            </a:extLst>
          </p:cNvPr>
          <p:cNvSpPr>
            <a:spLocks noGrp="1"/>
          </p:cNvSpPr>
          <p:nvPr>
            <p:ph type="sldNum" sz="quarter" idx="12"/>
          </p:nvPr>
        </p:nvSpPr>
        <p:spPr/>
        <p:txBody>
          <a:bodyPr/>
          <a:lstStyle/>
          <a:p>
            <a:fld id="{A2E5DC64-59A3-BF41-A59A-AD8AAD264E39}" type="slidenum">
              <a:rPr lang="fr-FR" smtClean="0"/>
              <a:t>‹N°›</a:t>
            </a:fld>
            <a:endParaRPr lang="fr-FR"/>
          </a:p>
        </p:txBody>
      </p:sp>
    </p:spTree>
    <p:extLst>
      <p:ext uri="{BB962C8B-B14F-4D97-AF65-F5344CB8AC3E}">
        <p14:creationId xmlns:p14="http://schemas.microsoft.com/office/powerpoint/2010/main" val="16422608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0B5633-007D-4AE6-F2AC-7553755E9A85}"/>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7F5D1A9-C6C4-6E3C-D04A-DDFC6E94A817}"/>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A5D4ABF-4058-B7E6-4293-D4A642D3F716}"/>
              </a:ext>
            </a:extLst>
          </p:cNvPr>
          <p:cNvSpPr>
            <a:spLocks noGrp="1"/>
          </p:cNvSpPr>
          <p:nvPr>
            <p:ph type="dt" sz="half" idx="10"/>
          </p:nvPr>
        </p:nvSpPr>
        <p:spPr/>
        <p:txBody>
          <a:bodyPr/>
          <a:lstStyle/>
          <a:p>
            <a:fld id="{E20659B9-60FF-3142-A9D7-2DEEDBB1317E}" type="datetimeFigureOut">
              <a:rPr lang="fr-FR" smtClean="0"/>
              <a:t>05/12/2024</a:t>
            </a:fld>
            <a:endParaRPr lang="fr-FR"/>
          </a:p>
        </p:txBody>
      </p:sp>
      <p:sp>
        <p:nvSpPr>
          <p:cNvPr id="5" name="Espace réservé du pied de page 4">
            <a:extLst>
              <a:ext uri="{FF2B5EF4-FFF2-40B4-BE49-F238E27FC236}">
                <a16:creationId xmlns:a16="http://schemas.microsoft.com/office/drawing/2014/main" id="{104295F2-BA5E-94DB-06A2-751ED4041AA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634867B-3A03-12F3-4D74-ABEBCC4A3005}"/>
              </a:ext>
            </a:extLst>
          </p:cNvPr>
          <p:cNvSpPr>
            <a:spLocks noGrp="1"/>
          </p:cNvSpPr>
          <p:nvPr>
            <p:ph type="sldNum" sz="quarter" idx="12"/>
          </p:nvPr>
        </p:nvSpPr>
        <p:spPr/>
        <p:txBody>
          <a:bodyPr/>
          <a:lstStyle/>
          <a:p>
            <a:fld id="{A2E5DC64-59A3-BF41-A59A-AD8AAD264E39}" type="slidenum">
              <a:rPr lang="fr-FR" smtClean="0"/>
              <a:t>‹N°›</a:t>
            </a:fld>
            <a:endParaRPr lang="fr-FR"/>
          </a:p>
        </p:txBody>
      </p:sp>
    </p:spTree>
    <p:extLst>
      <p:ext uri="{BB962C8B-B14F-4D97-AF65-F5344CB8AC3E}">
        <p14:creationId xmlns:p14="http://schemas.microsoft.com/office/powerpoint/2010/main" val="16860670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07F6F1-212B-62BC-0BC2-712DD75DABFA}"/>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A5FA942B-416C-DDE7-E146-6CA0DEB923F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976F2B8D-77A6-EB33-A2C7-13ACB9CBBF4A}"/>
              </a:ext>
            </a:extLst>
          </p:cNvPr>
          <p:cNvSpPr>
            <a:spLocks noGrp="1"/>
          </p:cNvSpPr>
          <p:nvPr>
            <p:ph type="dt" sz="half" idx="10"/>
          </p:nvPr>
        </p:nvSpPr>
        <p:spPr/>
        <p:txBody>
          <a:bodyPr/>
          <a:lstStyle/>
          <a:p>
            <a:fld id="{E20659B9-60FF-3142-A9D7-2DEEDBB1317E}" type="datetimeFigureOut">
              <a:rPr lang="fr-FR" smtClean="0"/>
              <a:t>05/12/2024</a:t>
            </a:fld>
            <a:endParaRPr lang="fr-FR"/>
          </a:p>
        </p:txBody>
      </p:sp>
      <p:sp>
        <p:nvSpPr>
          <p:cNvPr id="5" name="Espace réservé du pied de page 4">
            <a:extLst>
              <a:ext uri="{FF2B5EF4-FFF2-40B4-BE49-F238E27FC236}">
                <a16:creationId xmlns:a16="http://schemas.microsoft.com/office/drawing/2014/main" id="{8CDB9F4D-323B-4EB8-8D98-C1DD80DE683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E0D5105-C542-6009-1F05-A6BA1CE8E2D4}"/>
              </a:ext>
            </a:extLst>
          </p:cNvPr>
          <p:cNvSpPr>
            <a:spLocks noGrp="1"/>
          </p:cNvSpPr>
          <p:nvPr>
            <p:ph type="sldNum" sz="quarter" idx="12"/>
          </p:nvPr>
        </p:nvSpPr>
        <p:spPr/>
        <p:txBody>
          <a:bodyPr/>
          <a:lstStyle/>
          <a:p>
            <a:fld id="{A2E5DC64-59A3-BF41-A59A-AD8AAD264E39}" type="slidenum">
              <a:rPr lang="fr-FR" smtClean="0"/>
              <a:t>‹N°›</a:t>
            </a:fld>
            <a:endParaRPr lang="fr-FR"/>
          </a:p>
        </p:txBody>
      </p:sp>
    </p:spTree>
    <p:extLst>
      <p:ext uri="{BB962C8B-B14F-4D97-AF65-F5344CB8AC3E}">
        <p14:creationId xmlns:p14="http://schemas.microsoft.com/office/powerpoint/2010/main" val="2590864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7D188C-D7A8-339A-B998-3DF80B16A69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9C5DD2C-2A40-DEDF-9305-6C84072AF568}"/>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519F6E15-4CE2-FA37-5EB1-E0771D4516C8}"/>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ECF28473-587F-4CAB-4227-C18F88D10063}"/>
              </a:ext>
            </a:extLst>
          </p:cNvPr>
          <p:cNvSpPr>
            <a:spLocks noGrp="1"/>
          </p:cNvSpPr>
          <p:nvPr>
            <p:ph type="dt" sz="half" idx="10"/>
          </p:nvPr>
        </p:nvSpPr>
        <p:spPr/>
        <p:txBody>
          <a:bodyPr/>
          <a:lstStyle/>
          <a:p>
            <a:fld id="{E20659B9-60FF-3142-A9D7-2DEEDBB1317E}" type="datetimeFigureOut">
              <a:rPr lang="fr-FR" smtClean="0"/>
              <a:t>05/12/2024</a:t>
            </a:fld>
            <a:endParaRPr lang="fr-FR"/>
          </a:p>
        </p:txBody>
      </p:sp>
      <p:sp>
        <p:nvSpPr>
          <p:cNvPr id="6" name="Espace réservé du pied de page 5">
            <a:extLst>
              <a:ext uri="{FF2B5EF4-FFF2-40B4-BE49-F238E27FC236}">
                <a16:creationId xmlns:a16="http://schemas.microsoft.com/office/drawing/2014/main" id="{642C4D5C-9C4C-A697-8321-3C5F19AA096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F9046EE-F496-56C9-7568-9A590A5CBE35}"/>
              </a:ext>
            </a:extLst>
          </p:cNvPr>
          <p:cNvSpPr>
            <a:spLocks noGrp="1"/>
          </p:cNvSpPr>
          <p:nvPr>
            <p:ph type="sldNum" sz="quarter" idx="12"/>
          </p:nvPr>
        </p:nvSpPr>
        <p:spPr/>
        <p:txBody>
          <a:bodyPr/>
          <a:lstStyle/>
          <a:p>
            <a:fld id="{A2E5DC64-59A3-BF41-A59A-AD8AAD264E39}" type="slidenum">
              <a:rPr lang="fr-FR" smtClean="0"/>
              <a:t>‹N°›</a:t>
            </a:fld>
            <a:endParaRPr lang="fr-FR"/>
          </a:p>
        </p:txBody>
      </p:sp>
    </p:spTree>
    <p:extLst>
      <p:ext uri="{BB962C8B-B14F-4D97-AF65-F5344CB8AC3E}">
        <p14:creationId xmlns:p14="http://schemas.microsoft.com/office/powerpoint/2010/main" val="40749991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78877B-9F8E-D999-59B2-95049F325A33}"/>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960238B5-8A22-0F20-7217-1E1ECF4ADCD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EC655956-9B64-4946-FE76-87F47EE03C6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705C52AD-B271-5249-39B1-CB08FD43A2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1554757-C7ED-373A-3BC3-4D0EAD6BC375}"/>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2B242787-A4A7-C5F9-758D-87D190DEE691}"/>
              </a:ext>
            </a:extLst>
          </p:cNvPr>
          <p:cNvSpPr>
            <a:spLocks noGrp="1"/>
          </p:cNvSpPr>
          <p:nvPr>
            <p:ph type="dt" sz="half" idx="10"/>
          </p:nvPr>
        </p:nvSpPr>
        <p:spPr/>
        <p:txBody>
          <a:bodyPr/>
          <a:lstStyle/>
          <a:p>
            <a:fld id="{E20659B9-60FF-3142-A9D7-2DEEDBB1317E}" type="datetimeFigureOut">
              <a:rPr lang="fr-FR" smtClean="0"/>
              <a:t>05/12/2024</a:t>
            </a:fld>
            <a:endParaRPr lang="fr-FR"/>
          </a:p>
        </p:txBody>
      </p:sp>
      <p:sp>
        <p:nvSpPr>
          <p:cNvPr id="8" name="Espace réservé du pied de page 7">
            <a:extLst>
              <a:ext uri="{FF2B5EF4-FFF2-40B4-BE49-F238E27FC236}">
                <a16:creationId xmlns:a16="http://schemas.microsoft.com/office/drawing/2014/main" id="{173CD906-71C3-1ED3-91F8-52C46E110880}"/>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412EE1F9-280C-5C37-10DB-1B671A6C5008}"/>
              </a:ext>
            </a:extLst>
          </p:cNvPr>
          <p:cNvSpPr>
            <a:spLocks noGrp="1"/>
          </p:cNvSpPr>
          <p:nvPr>
            <p:ph type="sldNum" sz="quarter" idx="12"/>
          </p:nvPr>
        </p:nvSpPr>
        <p:spPr/>
        <p:txBody>
          <a:bodyPr/>
          <a:lstStyle/>
          <a:p>
            <a:fld id="{A2E5DC64-59A3-BF41-A59A-AD8AAD264E39}" type="slidenum">
              <a:rPr lang="fr-FR" smtClean="0"/>
              <a:t>‹N°›</a:t>
            </a:fld>
            <a:endParaRPr lang="fr-FR"/>
          </a:p>
        </p:txBody>
      </p:sp>
    </p:spTree>
    <p:extLst>
      <p:ext uri="{BB962C8B-B14F-4D97-AF65-F5344CB8AC3E}">
        <p14:creationId xmlns:p14="http://schemas.microsoft.com/office/powerpoint/2010/main" val="421833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C73069-433B-B70F-EF3E-9A987B68E0F3}"/>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76EB721-38E5-6D31-2986-3ABEF855DF6A}"/>
              </a:ext>
            </a:extLst>
          </p:cNvPr>
          <p:cNvSpPr>
            <a:spLocks noGrp="1"/>
          </p:cNvSpPr>
          <p:nvPr>
            <p:ph type="dt" sz="half" idx="10"/>
          </p:nvPr>
        </p:nvSpPr>
        <p:spPr/>
        <p:txBody>
          <a:bodyPr/>
          <a:lstStyle/>
          <a:p>
            <a:fld id="{E20659B9-60FF-3142-A9D7-2DEEDBB1317E}" type="datetimeFigureOut">
              <a:rPr lang="fr-FR" smtClean="0"/>
              <a:t>05/12/2024</a:t>
            </a:fld>
            <a:endParaRPr lang="fr-FR"/>
          </a:p>
        </p:txBody>
      </p:sp>
      <p:sp>
        <p:nvSpPr>
          <p:cNvPr id="4" name="Espace réservé du pied de page 3">
            <a:extLst>
              <a:ext uri="{FF2B5EF4-FFF2-40B4-BE49-F238E27FC236}">
                <a16:creationId xmlns:a16="http://schemas.microsoft.com/office/drawing/2014/main" id="{C472E1FC-D155-64B9-8DEB-C3B9EAAAF5DB}"/>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8CBB228A-3425-0605-2BE2-D6F3021BEA2B}"/>
              </a:ext>
            </a:extLst>
          </p:cNvPr>
          <p:cNvSpPr>
            <a:spLocks noGrp="1"/>
          </p:cNvSpPr>
          <p:nvPr>
            <p:ph type="sldNum" sz="quarter" idx="12"/>
          </p:nvPr>
        </p:nvSpPr>
        <p:spPr/>
        <p:txBody>
          <a:bodyPr/>
          <a:lstStyle/>
          <a:p>
            <a:fld id="{A2E5DC64-59A3-BF41-A59A-AD8AAD264E39}" type="slidenum">
              <a:rPr lang="fr-FR" smtClean="0"/>
              <a:t>‹N°›</a:t>
            </a:fld>
            <a:endParaRPr lang="fr-FR"/>
          </a:p>
        </p:txBody>
      </p:sp>
    </p:spTree>
    <p:extLst>
      <p:ext uri="{BB962C8B-B14F-4D97-AF65-F5344CB8AC3E}">
        <p14:creationId xmlns:p14="http://schemas.microsoft.com/office/powerpoint/2010/main" val="2206826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AA9C39C7-F485-322F-F2EA-34E74057A559}"/>
              </a:ext>
            </a:extLst>
          </p:cNvPr>
          <p:cNvSpPr>
            <a:spLocks noGrp="1"/>
          </p:cNvSpPr>
          <p:nvPr>
            <p:ph type="dt" sz="half" idx="10"/>
          </p:nvPr>
        </p:nvSpPr>
        <p:spPr/>
        <p:txBody>
          <a:bodyPr/>
          <a:lstStyle/>
          <a:p>
            <a:fld id="{E20659B9-60FF-3142-A9D7-2DEEDBB1317E}" type="datetimeFigureOut">
              <a:rPr lang="fr-FR" smtClean="0"/>
              <a:t>05/12/2024</a:t>
            </a:fld>
            <a:endParaRPr lang="fr-FR"/>
          </a:p>
        </p:txBody>
      </p:sp>
      <p:sp>
        <p:nvSpPr>
          <p:cNvPr id="3" name="Espace réservé du pied de page 2">
            <a:extLst>
              <a:ext uri="{FF2B5EF4-FFF2-40B4-BE49-F238E27FC236}">
                <a16:creationId xmlns:a16="http://schemas.microsoft.com/office/drawing/2014/main" id="{0CA1DD94-5B79-BE40-480E-93B51E414212}"/>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9B47EC14-4889-C35E-98B8-2356707BDFD7}"/>
              </a:ext>
            </a:extLst>
          </p:cNvPr>
          <p:cNvSpPr>
            <a:spLocks noGrp="1"/>
          </p:cNvSpPr>
          <p:nvPr>
            <p:ph type="sldNum" sz="quarter" idx="12"/>
          </p:nvPr>
        </p:nvSpPr>
        <p:spPr/>
        <p:txBody>
          <a:bodyPr/>
          <a:lstStyle/>
          <a:p>
            <a:fld id="{A2E5DC64-59A3-BF41-A59A-AD8AAD264E39}" type="slidenum">
              <a:rPr lang="fr-FR" smtClean="0"/>
              <a:t>‹N°›</a:t>
            </a:fld>
            <a:endParaRPr lang="fr-FR"/>
          </a:p>
        </p:txBody>
      </p:sp>
    </p:spTree>
    <p:extLst>
      <p:ext uri="{BB962C8B-B14F-4D97-AF65-F5344CB8AC3E}">
        <p14:creationId xmlns:p14="http://schemas.microsoft.com/office/powerpoint/2010/main" val="40618340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1F5E2E4-E891-ADAB-FC64-DD0B7268010C}"/>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2EA5838D-F9DC-0C4A-5622-7A18B5F806B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848D949A-3841-A52D-DBEC-18D4E698A4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F60CD5E-DD6F-45F4-7B25-F5B804163626}"/>
              </a:ext>
            </a:extLst>
          </p:cNvPr>
          <p:cNvSpPr>
            <a:spLocks noGrp="1"/>
          </p:cNvSpPr>
          <p:nvPr>
            <p:ph type="dt" sz="half" idx="10"/>
          </p:nvPr>
        </p:nvSpPr>
        <p:spPr/>
        <p:txBody>
          <a:bodyPr/>
          <a:lstStyle/>
          <a:p>
            <a:fld id="{E20659B9-60FF-3142-A9D7-2DEEDBB1317E}" type="datetimeFigureOut">
              <a:rPr lang="fr-FR" smtClean="0"/>
              <a:t>05/12/2024</a:t>
            </a:fld>
            <a:endParaRPr lang="fr-FR"/>
          </a:p>
        </p:txBody>
      </p:sp>
      <p:sp>
        <p:nvSpPr>
          <p:cNvPr id="6" name="Espace réservé du pied de page 5">
            <a:extLst>
              <a:ext uri="{FF2B5EF4-FFF2-40B4-BE49-F238E27FC236}">
                <a16:creationId xmlns:a16="http://schemas.microsoft.com/office/drawing/2014/main" id="{03E46DCF-8570-D472-2831-38C26F9E7CC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B0EAF4D-BCDC-5616-6C53-5138C6A99E19}"/>
              </a:ext>
            </a:extLst>
          </p:cNvPr>
          <p:cNvSpPr>
            <a:spLocks noGrp="1"/>
          </p:cNvSpPr>
          <p:nvPr>
            <p:ph type="sldNum" sz="quarter" idx="12"/>
          </p:nvPr>
        </p:nvSpPr>
        <p:spPr/>
        <p:txBody>
          <a:bodyPr/>
          <a:lstStyle/>
          <a:p>
            <a:fld id="{A2E5DC64-59A3-BF41-A59A-AD8AAD264E39}" type="slidenum">
              <a:rPr lang="fr-FR" smtClean="0"/>
              <a:t>‹N°›</a:t>
            </a:fld>
            <a:endParaRPr lang="fr-FR"/>
          </a:p>
        </p:txBody>
      </p:sp>
    </p:spTree>
    <p:extLst>
      <p:ext uri="{BB962C8B-B14F-4D97-AF65-F5344CB8AC3E}">
        <p14:creationId xmlns:p14="http://schemas.microsoft.com/office/powerpoint/2010/main" val="26840862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FBAA625-8BFD-DD8F-E605-198898BADB85}"/>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096437AE-3E16-90A6-F39E-0E83212FDE8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D24D181B-A784-416D-CEB7-DE20934C0E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59C6F79-3169-C6E9-6495-E65036010EE5}"/>
              </a:ext>
            </a:extLst>
          </p:cNvPr>
          <p:cNvSpPr>
            <a:spLocks noGrp="1"/>
          </p:cNvSpPr>
          <p:nvPr>
            <p:ph type="dt" sz="half" idx="10"/>
          </p:nvPr>
        </p:nvSpPr>
        <p:spPr/>
        <p:txBody>
          <a:bodyPr/>
          <a:lstStyle/>
          <a:p>
            <a:fld id="{E20659B9-60FF-3142-A9D7-2DEEDBB1317E}" type="datetimeFigureOut">
              <a:rPr lang="fr-FR" smtClean="0"/>
              <a:t>05/12/2024</a:t>
            </a:fld>
            <a:endParaRPr lang="fr-FR"/>
          </a:p>
        </p:txBody>
      </p:sp>
      <p:sp>
        <p:nvSpPr>
          <p:cNvPr id="6" name="Espace réservé du pied de page 5">
            <a:extLst>
              <a:ext uri="{FF2B5EF4-FFF2-40B4-BE49-F238E27FC236}">
                <a16:creationId xmlns:a16="http://schemas.microsoft.com/office/drawing/2014/main" id="{53B55FA9-6399-0335-6358-70B052DF5BE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CFA580A-E2C0-AD87-629C-A5BC1E590444}"/>
              </a:ext>
            </a:extLst>
          </p:cNvPr>
          <p:cNvSpPr>
            <a:spLocks noGrp="1"/>
          </p:cNvSpPr>
          <p:nvPr>
            <p:ph type="sldNum" sz="quarter" idx="12"/>
          </p:nvPr>
        </p:nvSpPr>
        <p:spPr/>
        <p:txBody>
          <a:bodyPr/>
          <a:lstStyle/>
          <a:p>
            <a:fld id="{A2E5DC64-59A3-BF41-A59A-AD8AAD264E39}" type="slidenum">
              <a:rPr lang="fr-FR" smtClean="0"/>
              <a:t>‹N°›</a:t>
            </a:fld>
            <a:endParaRPr lang="fr-FR"/>
          </a:p>
        </p:txBody>
      </p:sp>
    </p:spTree>
    <p:extLst>
      <p:ext uri="{BB962C8B-B14F-4D97-AF65-F5344CB8AC3E}">
        <p14:creationId xmlns:p14="http://schemas.microsoft.com/office/powerpoint/2010/main" val="19677106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E4186BDE-C3CD-B00B-486E-F18DA708C64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548978F9-0511-274C-8036-B998C50632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4ADDBE8-51B3-0476-0FE2-AD974A60A8E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20659B9-60FF-3142-A9D7-2DEEDBB1317E}" type="datetimeFigureOut">
              <a:rPr lang="fr-FR" smtClean="0"/>
              <a:t>05/12/2024</a:t>
            </a:fld>
            <a:endParaRPr lang="fr-FR"/>
          </a:p>
        </p:txBody>
      </p:sp>
      <p:sp>
        <p:nvSpPr>
          <p:cNvPr id="5" name="Espace réservé du pied de page 4">
            <a:extLst>
              <a:ext uri="{FF2B5EF4-FFF2-40B4-BE49-F238E27FC236}">
                <a16:creationId xmlns:a16="http://schemas.microsoft.com/office/drawing/2014/main" id="{08F17830-DBA4-A897-417F-82273ED2EB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77777CCA-7311-F1BA-8125-9FC153F393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2E5DC64-59A3-BF41-A59A-AD8AAD264E39}" type="slidenum">
              <a:rPr lang="fr-FR" smtClean="0"/>
              <a:t>‹N°›</a:t>
            </a:fld>
            <a:endParaRPr lang="fr-FR"/>
          </a:p>
        </p:txBody>
      </p:sp>
    </p:spTree>
    <p:extLst>
      <p:ext uri="{BB962C8B-B14F-4D97-AF65-F5344CB8AC3E}">
        <p14:creationId xmlns:p14="http://schemas.microsoft.com/office/powerpoint/2010/main" val="25971990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8" Type="http://schemas.openxmlformats.org/officeDocument/2006/relationships/image" Target="../media/image17.jpeg"/><Relationship Id="rId13" Type="http://schemas.openxmlformats.org/officeDocument/2006/relationships/image" Target="../media/image22.jpeg"/><Relationship Id="rId3" Type="http://schemas.openxmlformats.org/officeDocument/2006/relationships/image" Target="../media/image12.jpeg"/><Relationship Id="rId7" Type="http://schemas.openxmlformats.org/officeDocument/2006/relationships/image" Target="../media/image16.jpeg"/><Relationship Id="rId12" Type="http://schemas.openxmlformats.org/officeDocument/2006/relationships/image" Target="../media/image21.jpeg"/><Relationship Id="rId2" Type="http://schemas.openxmlformats.org/officeDocument/2006/relationships/image" Target="../media/image11.jpeg"/><Relationship Id="rId1" Type="http://schemas.openxmlformats.org/officeDocument/2006/relationships/slideLayout" Target="../slideLayouts/slideLayout4.xml"/><Relationship Id="rId6" Type="http://schemas.openxmlformats.org/officeDocument/2006/relationships/image" Target="../media/image15.jpeg"/><Relationship Id="rId11" Type="http://schemas.openxmlformats.org/officeDocument/2006/relationships/image" Target="../media/image20.jpeg"/><Relationship Id="rId5" Type="http://schemas.openxmlformats.org/officeDocument/2006/relationships/image" Target="../media/image14.jpeg"/><Relationship Id="rId15" Type="http://schemas.openxmlformats.org/officeDocument/2006/relationships/image" Target="../media/image24.png"/><Relationship Id="rId10" Type="http://schemas.openxmlformats.org/officeDocument/2006/relationships/image" Target="../media/image19.jpeg"/><Relationship Id="rId4" Type="http://schemas.openxmlformats.org/officeDocument/2006/relationships/image" Target="../media/image13.jpeg"/><Relationship Id="rId9" Type="http://schemas.openxmlformats.org/officeDocument/2006/relationships/image" Target="../media/image18.jpeg"/><Relationship Id="rId14" Type="http://schemas.openxmlformats.org/officeDocument/2006/relationships/image" Target="../media/image23.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AB2F290-A444-307A-194F-F90321AD16F3}"/>
              </a:ext>
            </a:extLst>
          </p:cNvPr>
          <p:cNvSpPr>
            <a:spLocks noGrp="1"/>
          </p:cNvSpPr>
          <p:nvPr>
            <p:ph type="ctrTitle"/>
          </p:nvPr>
        </p:nvSpPr>
        <p:spPr>
          <a:xfrm>
            <a:off x="1524000" y="1122364"/>
            <a:ext cx="9144000" cy="1485370"/>
          </a:xfrm>
        </p:spPr>
        <p:style>
          <a:lnRef idx="2">
            <a:schemeClr val="accent1">
              <a:shade val="15000"/>
            </a:schemeClr>
          </a:lnRef>
          <a:fillRef idx="1">
            <a:schemeClr val="accent1"/>
          </a:fillRef>
          <a:effectRef idx="0">
            <a:schemeClr val="accent1"/>
          </a:effectRef>
          <a:fontRef idx="minor">
            <a:schemeClr val="lt1"/>
          </a:fontRef>
        </p:style>
        <p:txBody>
          <a:bodyPr>
            <a:normAutofit/>
          </a:bodyPr>
          <a:lstStyle/>
          <a:p>
            <a:r>
              <a:rPr lang="fr-FR" sz="3600" dirty="0"/>
              <a:t>LIRE EN PRISON…</a:t>
            </a:r>
            <a:br>
              <a:rPr lang="fr-FR" sz="3600" dirty="0"/>
            </a:br>
            <a:endParaRPr lang="fr-FR" sz="3600" dirty="0"/>
          </a:p>
        </p:txBody>
      </p:sp>
      <p:sp>
        <p:nvSpPr>
          <p:cNvPr id="3" name="Sous-titre 2">
            <a:extLst>
              <a:ext uri="{FF2B5EF4-FFF2-40B4-BE49-F238E27FC236}">
                <a16:creationId xmlns:a16="http://schemas.microsoft.com/office/drawing/2014/main" id="{170B4C3C-9BEB-80DD-320B-BB7D7F0A6DBE}"/>
              </a:ext>
            </a:extLst>
          </p:cNvPr>
          <p:cNvSpPr>
            <a:spLocks noGrp="1"/>
          </p:cNvSpPr>
          <p:nvPr>
            <p:ph type="subTitle" idx="1"/>
          </p:nvPr>
        </p:nvSpPr>
        <p:spPr>
          <a:xfrm>
            <a:off x="1524000" y="2686756"/>
            <a:ext cx="9144000" cy="2571044"/>
          </a:xfrm>
        </p:spPr>
        <p:style>
          <a:lnRef idx="1">
            <a:schemeClr val="accent1"/>
          </a:lnRef>
          <a:fillRef idx="2">
            <a:schemeClr val="accent1"/>
          </a:fillRef>
          <a:effectRef idx="1">
            <a:schemeClr val="accent1"/>
          </a:effectRef>
          <a:fontRef idx="minor">
            <a:schemeClr val="dk1"/>
          </a:fontRef>
        </p:style>
        <p:txBody>
          <a:bodyPr>
            <a:normAutofit fontScale="25000" lnSpcReduction="20000"/>
          </a:bodyPr>
          <a:lstStyle/>
          <a:p>
            <a:endParaRPr lang="fr-FR" sz="9600" b="1" dirty="0"/>
          </a:p>
          <a:p>
            <a:r>
              <a:rPr lang="fr-FR" sz="9600" b="1" dirty="0"/>
              <a:t>Alain </a:t>
            </a:r>
            <a:r>
              <a:rPr lang="fr-FR" sz="9600" b="1" dirty="0" err="1"/>
              <a:t>Kerlan</a:t>
            </a:r>
            <a:endParaRPr lang="fr-FR" sz="9600" b="1" dirty="0"/>
          </a:p>
          <a:p>
            <a:r>
              <a:rPr lang="fr-FR" sz="9600" b="1" dirty="0"/>
              <a:t>Professeur des universités honoraire</a:t>
            </a:r>
          </a:p>
          <a:p>
            <a:r>
              <a:rPr lang="fr-FR" sz="9600" b="1" dirty="0"/>
              <a:t>Université Lumière Lyon 2</a:t>
            </a:r>
          </a:p>
          <a:p>
            <a:endParaRPr lang="fr-FR" b="1" dirty="0"/>
          </a:p>
          <a:p>
            <a:r>
              <a:rPr lang="fr-FR" sz="6000" b="1" dirty="0">
                <a:effectLst/>
                <a:latin typeface="DinWeb"/>
              </a:rPr>
              <a:t>Bibliothèques et prisons :</a:t>
            </a:r>
          </a:p>
          <a:p>
            <a:r>
              <a:rPr lang="fr-FR" sz="6000" b="1" dirty="0">
                <a:effectLst/>
                <a:latin typeface="DinWeb"/>
              </a:rPr>
              <a:t> les projets livre et lecture en direction des publics sous main de justice</a:t>
            </a:r>
            <a:br>
              <a:rPr lang="fr-FR" sz="6000" b="1" dirty="0">
                <a:effectLst/>
                <a:latin typeface="DinWeb"/>
              </a:rPr>
            </a:br>
            <a:r>
              <a:rPr lang="fr-FR" sz="6000" b="0" dirty="0">
                <a:effectLst/>
                <a:latin typeface="DinWeb"/>
              </a:rPr>
              <a:t>10 décembre 2024 - Centre Pompidou</a:t>
            </a:r>
            <a:endParaRPr lang="fr-FR" sz="6000" b="1" dirty="0">
              <a:effectLst/>
              <a:latin typeface="DinWeb"/>
            </a:endParaRPr>
          </a:p>
          <a:p>
            <a:br>
              <a:rPr lang="fr-FR" dirty="0">
                <a:effectLst/>
              </a:rPr>
            </a:br>
            <a:endParaRPr lang="fr-FR" dirty="0">
              <a:effectLst/>
            </a:endParaRPr>
          </a:p>
          <a:p>
            <a:endParaRPr lang="fr-FR" dirty="0"/>
          </a:p>
        </p:txBody>
      </p:sp>
    </p:spTree>
    <p:extLst>
      <p:ext uri="{BB962C8B-B14F-4D97-AF65-F5344CB8AC3E}">
        <p14:creationId xmlns:p14="http://schemas.microsoft.com/office/powerpoint/2010/main" val="22726724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2114A98-5456-03C5-A4BF-39027CF415FE}"/>
              </a:ext>
            </a:extLst>
          </p:cNvPr>
          <p:cNvSpPr>
            <a:spLocks noGrp="1"/>
          </p:cNvSpPr>
          <p:nvPr>
            <p:ph type="title"/>
          </p:nvPr>
        </p:nvSpPr>
        <p:spPr>
          <a:xfrm>
            <a:off x="838200" y="365126"/>
            <a:ext cx="10515600" cy="535420"/>
          </a:xfrm>
        </p:spPr>
        <p:style>
          <a:lnRef idx="2">
            <a:schemeClr val="accent1"/>
          </a:lnRef>
          <a:fillRef idx="1">
            <a:schemeClr val="lt1"/>
          </a:fillRef>
          <a:effectRef idx="0">
            <a:schemeClr val="accent1"/>
          </a:effectRef>
          <a:fontRef idx="minor">
            <a:schemeClr val="dk1"/>
          </a:fontRef>
        </p:style>
        <p:txBody>
          <a:bodyPr>
            <a:normAutofit/>
          </a:bodyPr>
          <a:lstStyle/>
          <a:p>
            <a:pPr algn="ctr"/>
            <a:r>
              <a:rPr lang="fr-FR" sz="2400" i="1" kern="100" dirty="0">
                <a:effectLst/>
                <a:latin typeface="Aptos" panose="020B0004020202020204" pitchFamily="34" charset="0"/>
                <a:ea typeface="Aptos" panose="020B0004020202020204" pitchFamily="34" charset="0"/>
                <a:cs typeface="Times New Roman" panose="02020603050405020304" pitchFamily="18" charset="0"/>
              </a:rPr>
              <a:t> </a:t>
            </a:r>
            <a:r>
              <a:rPr lang="fr-FR" sz="2400" b="1" i="1" kern="100" dirty="0">
                <a:effectLst/>
                <a:latin typeface="Aptos" panose="020B0004020202020204" pitchFamily="34" charset="0"/>
                <a:ea typeface="Aptos" panose="020B0004020202020204" pitchFamily="34" charset="0"/>
                <a:cs typeface="Times New Roman" panose="02020603050405020304" pitchFamily="18" charset="0"/>
              </a:rPr>
              <a:t>Le rôle du passeur</a:t>
            </a:r>
            <a:endParaRPr lang="fr-FR" sz="2400" i="1" dirty="0"/>
          </a:p>
        </p:txBody>
      </p:sp>
      <p:sp>
        <p:nvSpPr>
          <p:cNvPr id="3" name="Espace réservé du contenu 2">
            <a:extLst>
              <a:ext uri="{FF2B5EF4-FFF2-40B4-BE49-F238E27FC236}">
                <a16:creationId xmlns:a16="http://schemas.microsoft.com/office/drawing/2014/main" id="{EF9F1FF1-00CA-3EF4-4BFA-22A1249D4C47}"/>
              </a:ext>
            </a:extLst>
          </p:cNvPr>
          <p:cNvSpPr>
            <a:spLocks noGrp="1"/>
          </p:cNvSpPr>
          <p:nvPr>
            <p:ph sz="half" idx="1"/>
          </p:nvPr>
        </p:nvSpPr>
        <p:spPr/>
        <p:style>
          <a:lnRef idx="3">
            <a:schemeClr val="lt1"/>
          </a:lnRef>
          <a:fillRef idx="1">
            <a:schemeClr val="accent1"/>
          </a:fillRef>
          <a:effectRef idx="1">
            <a:schemeClr val="accent1"/>
          </a:effectRef>
          <a:fontRef idx="minor">
            <a:schemeClr val="lt1"/>
          </a:fontRef>
        </p:style>
        <p:txBody>
          <a:bodyPr>
            <a:normAutofit lnSpcReduction="10000"/>
          </a:bodyPr>
          <a:lstStyle/>
          <a:p>
            <a:pPr algn="just">
              <a:lnSpc>
                <a:spcPct val="115000"/>
              </a:lnSpc>
              <a:spcAft>
                <a:spcPts val="800"/>
              </a:spcAft>
            </a:pPr>
            <a:r>
              <a:rPr lang="fr-FR" sz="2000" kern="100" dirty="0">
                <a:effectLst/>
                <a:latin typeface="Aptos" panose="020B0004020202020204" pitchFamily="34" charset="0"/>
                <a:ea typeface="Aptos" panose="020B0004020202020204" pitchFamily="34" charset="0"/>
                <a:cs typeface="Times New Roman" panose="02020603050405020304" pitchFamily="18" charset="0"/>
              </a:rPr>
              <a:t>La conversion à la lecture ici décrite semble miraculeuse. Mais ce n’est pas l’entrée en prison comme telle qui l’a déclenchée. Elle </a:t>
            </a:r>
            <a:r>
              <a:rPr lang="fr-FR" sz="2000" b="1" kern="100" dirty="0">
                <a:effectLst/>
                <a:latin typeface="Aptos" panose="020B0004020202020204" pitchFamily="34" charset="0"/>
                <a:ea typeface="Aptos" panose="020B0004020202020204" pitchFamily="34" charset="0"/>
                <a:cs typeface="Times New Roman" panose="02020603050405020304" pitchFamily="18" charset="0"/>
              </a:rPr>
              <a:t>s’est faite grâce à un passeur. </a:t>
            </a:r>
            <a:endParaRPr lang="fr-FR" sz="20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00"/>
              </a:spcAft>
            </a:pPr>
            <a:r>
              <a:rPr lang="fr-FR" sz="2000" kern="100" dirty="0">
                <a:effectLst/>
                <a:latin typeface="Aptos" panose="020B0004020202020204" pitchFamily="34" charset="0"/>
                <a:ea typeface="Aptos" panose="020B0004020202020204" pitchFamily="34" charset="0"/>
                <a:cs typeface="Times New Roman" panose="02020603050405020304" pitchFamily="18" charset="0"/>
              </a:rPr>
              <a:t>René Frégni a vécu une enfance rebelle, à la fois militante et révoltée, et aussi délinquante, une vie de chapardage. C’est pour désertion – s’être présenté avec deux mois de retard à la caserne – que René Frégni a été jugé par un tribunal militaire et condamné à six mois de prison.</a:t>
            </a:r>
          </a:p>
          <a:p>
            <a:endParaRPr lang="fr-FR" dirty="0"/>
          </a:p>
        </p:txBody>
      </p:sp>
      <p:pic>
        <p:nvPicPr>
          <p:cNvPr id="3074" name="Picture 2" descr="Carnets de prison de René Frégni aux éditions Gallimard - Journal d'Albion">
            <a:extLst>
              <a:ext uri="{FF2B5EF4-FFF2-40B4-BE49-F238E27FC236}">
                <a16:creationId xmlns:a16="http://schemas.microsoft.com/office/drawing/2014/main" id="{D91F6D04-EF3D-A270-37D4-7812AA367D7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172200" y="2275821"/>
            <a:ext cx="5181600" cy="34509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67544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C44338AC-BC49-59E3-E1CD-02B4CB149E24}"/>
              </a:ext>
            </a:extLst>
          </p:cNvPr>
          <p:cNvSpPr txBox="1"/>
          <p:nvPr/>
        </p:nvSpPr>
        <p:spPr>
          <a:xfrm>
            <a:off x="3048000" y="898980"/>
            <a:ext cx="6096000" cy="5909503"/>
          </a:xfrm>
          <a:prstGeom prst="rect">
            <a:avLst/>
          </a:prstGeom>
          <a:noFill/>
        </p:spPr>
        <p:txBody>
          <a:bodyPr wrap="square">
            <a:spAutoFit/>
          </a:bodyPr>
          <a:lstStyle/>
          <a:p>
            <a:pPr algn="just">
              <a:lnSpc>
                <a:spcPct val="115000"/>
              </a:lnSpc>
              <a:spcAft>
                <a:spcPts val="800"/>
              </a:spcAft>
            </a:pPr>
            <a:r>
              <a:rPr lang="fr-FR" sz="2000" i="1" kern="100" dirty="0">
                <a:effectLst/>
                <a:latin typeface="Aptos" panose="020B0004020202020204" pitchFamily="34" charset="0"/>
                <a:ea typeface="Aptos" panose="020B0004020202020204" pitchFamily="34" charset="0"/>
                <a:cs typeface="Times New Roman" panose="02020603050405020304" pitchFamily="18" charset="0"/>
              </a:rPr>
              <a:t>Nous n’étions pas plus d’une quarantaine à tourner le matin dans une cour remplie de brume. La Meuse glissait derrière le mur. La promenade durait une heure. Il y avait là des insoumis, un ou deux déserteurs comme moi, des délinquants (…)</a:t>
            </a:r>
            <a:endParaRPr lang="fr-FR" sz="20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00"/>
              </a:spcAft>
            </a:pPr>
            <a:r>
              <a:rPr lang="fr-FR" sz="2000" i="1" kern="100" dirty="0">
                <a:effectLst/>
                <a:latin typeface="Aptos" panose="020B0004020202020204" pitchFamily="34" charset="0"/>
                <a:ea typeface="Aptos" panose="020B0004020202020204" pitchFamily="34" charset="0"/>
                <a:cs typeface="Times New Roman" panose="02020603050405020304" pitchFamily="18" charset="0"/>
              </a:rPr>
              <a:t>    Un jeune homme très gros marchait seul. J’appris que c’était un objecteur de conscience, un professeur de philosophie. Il refusait d’apprendre à tuer. Il m’intrigua. Personne ne lui adressait la parole. Un matin je fis quelques pas avec lui. Il n’employait pas les mêmes mots que les autres. Il était pâle, mou, terrifié. J’eus la sensation qu’il savait mille choses que nous ne savions pas. Il me parla d’un monde que je n’avais jamais côtoyé dans mon quartier. Un monde abstrait et fascinant.</a:t>
            </a:r>
            <a:endParaRPr lang="fr-FR" sz="20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00"/>
              </a:spcAft>
            </a:pPr>
            <a:r>
              <a:rPr lang="fr-FR" sz="1800" i="1" kern="100" dirty="0">
                <a:effectLst/>
                <a:latin typeface="Aptos" panose="020B0004020202020204" pitchFamily="34" charset="0"/>
                <a:ea typeface="Aptos" panose="020B0004020202020204" pitchFamily="34" charset="0"/>
                <a:cs typeface="Times New Roman" panose="02020603050405020304" pitchFamily="18" charset="0"/>
              </a:rPr>
              <a:t> </a:t>
            </a:r>
            <a:endParaRPr lang="fr-FR" dirty="0"/>
          </a:p>
        </p:txBody>
      </p:sp>
    </p:spTree>
    <p:extLst>
      <p:ext uri="{BB962C8B-B14F-4D97-AF65-F5344CB8AC3E}">
        <p14:creationId xmlns:p14="http://schemas.microsoft.com/office/powerpoint/2010/main" val="13348010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D288FEBD-CDFA-9F7B-E9A8-8434FF28B522}"/>
              </a:ext>
            </a:extLst>
          </p:cNvPr>
          <p:cNvSpPr txBox="1"/>
          <p:nvPr/>
        </p:nvSpPr>
        <p:spPr>
          <a:xfrm>
            <a:off x="3048000" y="1484782"/>
            <a:ext cx="6096000" cy="1341906"/>
          </a:xfrm>
          <a:prstGeom prst="rect">
            <a:avLst/>
          </a:prstGeom>
          <a:noFill/>
        </p:spPr>
        <p:txBody>
          <a:bodyPr wrap="square">
            <a:spAutoFit/>
          </a:bodyPr>
          <a:lstStyle/>
          <a:p>
            <a:pPr algn="just">
              <a:lnSpc>
                <a:spcPct val="115000"/>
              </a:lnSpc>
              <a:spcAft>
                <a:spcPts val="800"/>
              </a:spcAft>
            </a:pPr>
            <a:endParaRPr lang="fr-FR" sz="2000" i="1"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00"/>
              </a:spcAft>
            </a:pPr>
            <a:endParaRPr lang="fr-FR" sz="2000" i="1" kern="100" dirty="0">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00"/>
              </a:spcAft>
            </a:pPr>
            <a:endParaRPr lang="fr-FR" sz="2000" i="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ZoneTexte 4">
            <a:extLst>
              <a:ext uri="{FF2B5EF4-FFF2-40B4-BE49-F238E27FC236}">
                <a16:creationId xmlns:a16="http://schemas.microsoft.com/office/drawing/2014/main" id="{F14DD22A-4E3E-AE63-722B-1CC9C35BD2F1}"/>
              </a:ext>
            </a:extLst>
          </p:cNvPr>
          <p:cNvSpPr txBox="1"/>
          <p:nvPr/>
        </p:nvSpPr>
        <p:spPr>
          <a:xfrm>
            <a:off x="3048000" y="955663"/>
            <a:ext cx="6096000" cy="5691815"/>
          </a:xfrm>
          <a:prstGeom prst="rect">
            <a:avLst/>
          </a:prstGeom>
          <a:noFill/>
        </p:spPr>
        <p:txBody>
          <a:bodyPr wrap="square">
            <a:spAutoFit/>
          </a:bodyPr>
          <a:lstStyle/>
          <a:p>
            <a:pPr algn="just">
              <a:lnSpc>
                <a:spcPct val="115000"/>
              </a:lnSpc>
              <a:spcAft>
                <a:spcPts val="800"/>
              </a:spcAft>
            </a:pPr>
            <a:r>
              <a:rPr lang="fr-FR" sz="2000" i="1" kern="100" dirty="0">
                <a:effectLst/>
                <a:latin typeface="Aptos" panose="020B0004020202020204" pitchFamily="34" charset="0"/>
                <a:ea typeface="Aptos" panose="020B0004020202020204" pitchFamily="34" charset="0"/>
                <a:cs typeface="Times New Roman" panose="02020603050405020304" pitchFamily="18" charset="0"/>
              </a:rPr>
              <a:t>Il m’ouvrait des portes inconnues sur des régions qui me semblaient merveilleuses. Je sentis que cet homme était plus riche que moi… « Quand l’élève est prêt, le maître arrive… »</a:t>
            </a:r>
            <a:endParaRPr lang="fr-FR" sz="20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00"/>
              </a:spcAft>
            </a:pPr>
            <a:r>
              <a:rPr lang="fr-FR" sz="2000" i="1" kern="100" dirty="0">
                <a:effectLst/>
                <a:latin typeface="Aptos" panose="020B0004020202020204" pitchFamily="34" charset="0"/>
                <a:ea typeface="Aptos" panose="020B0004020202020204" pitchFamily="34" charset="0"/>
                <a:cs typeface="Times New Roman" panose="02020603050405020304" pitchFamily="18" charset="0"/>
              </a:rPr>
              <a:t>Désormais, chaque matin, je tournais avec lui. Si je n’avais pas été marseillais, les autres m’auraient associé à lui, si faible, si féminin. Ils n’auraient fait de nous qu’une bouchée.</a:t>
            </a:r>
            <a:endParaRPr lang="fr-FR" sz="20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00"/>
              </a:spcAft>
            </a:pPr>
            <a:r>
              <a:rPr lang="fr-FR" sz="2000" i="1" kern="100" dirty="0">
                <a:effectLst/>
                <a:latin typeface="Aptos" panose="020B0004020202020204" pitchFamily="34" charset="0"/>
                <a:ea typeface="Aptos" panose="020B0004020202020204" pitchFamily="34" charset="0"/>
                <a:cs typeface="Times New Roman" panose="02020603050405020304" pitchFamily="18" charset="0"/>
              </a:rPr>
              <a:t>(…) Je ne voulus rien perdre de ce qu’il me disait. Je demandais à l’aumônier un stylo, un cahier et une paire de lunettes à peu près à ma vue. (…)</a:t>
            </a:r>
          </a:p>
          <a:p>
            <a:pPr algn="just">
              <a:lnSpc>
                <a:spcPct val="115000"/>
              </a:lnSpc>
              <a:spcAft>
                <a:spcPts val="800"/>
              </a:spcAft>
            </a:pPr>
            <a:r>
              <a:rPr lang="fr-FR" sz="2000" i="1" kern="100" dirty="0">
                <a:effectLst/>
                <a:latin typeface="Aptos" panose="020B0004020202020204" pitchFamily="34" charset="0"/>
                <a:ea typeface="Aptos" panose="020B0004020202020204" pitchFamily="34" charset="0"/>
                <a:cs typeface="Times New Roman" panose="02020603050405020304" pitchFamily="18" charset="0"/>
              </a:rPr>
              <a:t>Les cellules étaient glaciales et sombres. Dès qu’on nous y enfermait, après la promenade, j’écrivais avant de l’oublier tout ce que cet homme m’avait dit en tournant. </a:t>
            </a:r>
          </a:p>
        </p:txBody>
      </p:sp>
    </p:spTree>
    <p:extLst>
      <p:ext uri="{BB962C8B-B14F-4D97-AF65-F5344CB8AC3E}">
        <p14:creationId xmlns:p14="http://schemas.microsoft.com/office/powerpoint/2010/main" val="28032740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1EDD9921-9CB1-3B19-C7A2-C42E7DB3CF8A}"/>
              </a:ext>
            </a:extLst>
          </p:cNvPr>
          <p:cNvSpPr txBox="1"/>
          <p:nvPr/>
        </p:nvSpPr>
        <p:spPr>
          <a:xfrm>
            <a:off x="3048000" y="739706"/>
            <a:ext cx="6096000" cy="5486630"/>
          </a:xfrm>
          <a:prstGeom prst="rect">
            <a:avLst/>
          </a:prstGeom>
          <a:noFill/>
        </p:spPr>
        <p:txBody>
          <a:bodyPr wrap="square">
            <a:spAutoFit/>
          </a:bodyPr>
          <a:lstStyle/>
          <a:p>
            <a:pPr algn="just">
              <a:lnSpc>
                <a:spcPct val="115000"/>
              </a:lnSpc>
              <a:spcAft>
                <a:spcPts val="800"/>
              </a:spcAft>
            </a:pPr>
            <a:r>
              <a:rPr lang="fr-FR" sz="2000" i="1" kern="100" dirty="0">
                <a:effectLst/>
                <a:latin typeface="Aptos" panose="020B0004020202020204" pitchFamily="34" charset="0"/>
                <a:ea typeface="Aptos" panose="020B0004020202020204" pitchFamily="34" charset="0"/>
                <a:cs typeface="Times New Roman" panose="02020603050405020304" pitchFamily="18" charset="0"/>
              </a:rPr>
              <a:t>Et alors que j’avais fui toutes les écoles, lycées et collèges, j’avais un professeur, une encyclopédie pour moi tout seul. Je suis entré, en tournant dans une cour de prison, dans le monde magique de la culture que je n’allais plus quitter. Je venais de rencontre mon abbé Faria.</a:t>
            </a:r>
            <a:endParaRPr lang="fr-FR" sz="20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00"/>
              </a:spcAft>
            </a:pPr>
            <a:r>
              <a:rPr lang="fr-FR" sz="2000" i="1" kern="100" dirty="0">
                <a:effectLst/>
                <a:latin typeface="Aptos" panose="020B0004020202020204" pitchFamily="34" charset="0"/>
                <a:ea typeface="Aptos" panose="020B0004020202020204" pitchFamily="34" charset="0"/>
                <a:cs typeface="Times New Roman" panose="02020603050405020304" pitchFamily="18" charset="0"/>
              </a:rPr>
              <a:t>Pour la première fois de ma vie, j’entendais parler de Freud, de Nietzsche, de Sartre et de Spinoza. Je demandai à ce brave aumônier un dictionnaire, car beaucoup de mots que mon professeur employait m’étaient inconnus. Au fil des mois je recopiais sur mon cahier la définition de tous ces mots extraordinaires, tels que schisme, altérité, dialectique, quintessence, existentialisme, aphorisme, sybarite et autres alacrités du langage (pp. 15/16.)</a:t>
            </a:r>
            <a:endParaRPr lang="fr-FR"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7676388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D64DD08-E433-7977-9A9D-B36B45704A73}"/>
              </a:ext>
            </a:extLst>
          </p:cNvPr>
          <p:cNvSpPr>
            <a:spLocks noGrp="1"/>
          </p:cNvSpPr>
          <p:nvPr>
            <p:ph type="title"/>
          </p:nvPr>
        </p:nvSpPr>
        <p:spPr>
          <a:xfrm>
            <a:off x="838200" y="365126"/>
            <a:ext cx="10515600" cy="147492"/>
          </a:xfrm>
        </p:spPr>
        <p:style>
          <a:lnRef idx="2">
            <a:schemeClr val="accent4">
              <a:shade val="15000"/>
            </a:schemeClr>
          </a:lnRef>
          <a:fillRef idx="1">
            <a:schemeClr val="accent4"/>
          </a:fillRef>
          <a:effectRef idx="0">
            <a:schemeClr val="accent4"/>
          </a:effectRef>
          <a:fontRef idx="minor">
            <a:schemeClr val="lt1"/>
          </a:fontRef>
        </p:style>
        <p:txBody>
          <a:bodyPr>
            <a:normAutofit fontScale="90000"/>
          </a:bodyPr>
          <a:lstStyle/>
          <a:p>
            <a:endParaRPr lang="fr-FR" dirty="0"/>
          </a:p>
        </p:txBody>
      </p:sp>
      <p:sp>
        <p:nvSpPr>
          <p:cNvPr id="3" name="Espace réservé du contenu 2">
            <a:extLst>
              <a:ext uri="{FF2B5EF4-FFF2-40B4-BE49-F238E27FC236}">
                <a16:creationId xmlns:a16="http://schemas.microsoft.com/office/drawing/2014/main" id="{EB65E226-E07F-E479-C1EB-1A6C8192A74C}"/>
              </a:ext>
            </a:extLst>
          </p:cNvPr>
          <p:cNvSpPr>
            <a:spLocks noGrp="1"/>
          </p:cNvSpPr>
          <p:nvPr>
            <p:ph idx="1"/>
          </p:nvPr>
        </p:nvSpPr>
        <p:spPr>
          <a:xfrm>
            <a:off x="838200" y="1163782"/>
            <a:ext cx="10515600" cy="5013181"/>
          </a:xfrm>
        </p:spPr>
        <p:style>
          <a:lnRef idx="3">
            <a:schemeClr val="lt1"/>
          </a:lnRef>
          <a:fillRef idx="1">
            <a:schemeClr val="accent1"/>
          </a:fillRef>
          <a:effectRef idx="1">
            <a:schemeClr val="accent1"/>
          </a:effectRef>
          <a:fontRef idx="minor">
            <a:schemeClr val="lt1"/>
          </a:fontRef>
        </p:style>
        <p:txBody>
          <a:bodyPr/>
          <a:lstStyle/>
          <a:p>
            <a:pPr marL="0" indent="0">
              <a:buNone/>
            </a:pPr>
            <a:endParaRPr lang="fr-FR"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r>
              <a:rPr lang="fr-FR" sz="2400" kern="100" dirty="0">
                <a:effectLst/>
                <a:latin typeface="Aptos" panose="020B0004020202020204" pitchFamily="34" charset="0"/>
                <a:ea typeface="Aptos" panose="020B0004020202020204" pitchFamily="34" charset="0"/>
                <a:cs typeface="Times New Roman" panose="02020603050405020304" pitchFamily="18" charset="0"/>
              </a:rPr>
              <a:t>René Frégni a donc rencontré son </a:t>
            </a:r>
            <a:r>
              <a:rPr lang="fr-FR" sz="2400" b="1" kern="100" dirty="0">
                <a:effectLst/>
                <a:latin typeface="Aptos" panose="020B0004020202020204" pitchFamily="34" charset="0"/>
                <a:ea typeface="Aptos" panose="020B0004020202020204" pitchFamily="34" charset="0"/>
                <a:cs typeface="Times New Roman" panose="02020603050405020304" pitchFamily="18" charset="0"/>
              </a:rPr>
              <a:t>passeur</a:t>
            </a:r>
            <a:r>
              <a:rPr lang="fr-FR" sz="2400" kern="100" dirty="0">
                <a:effectLst/>
                <a:latin typeface="Aptos" panose="020B0004020202020204" pitchFamily="34" charset="0"/>
                <a:ea typeface="Aptos" panose="020B0004020202020204" pitchFamily="34" charset="0"/>
                <a:cs typeface="Times New Roman" panose="02020603050405020304" pitchFamily="18" charset="0"/>
              </a:rPr>
              <a:t>, et </a:t>
            </a:r>
            <a:r>
              <a:rPr lang="fr-FR" sz="2400" b="1" kern="100" dirty="0">
                <a:effectLst/>
                <a:latin typeface="Aptos" panose="020B0004020202020204" pitchFamily="34" charset="0"/>
                <a:ea typeface="Aptos" panose="020B0004020202020204" pitchFamily="34" charset="0"/>
                <a:cs typeface="Times New Roman" panose="02020603050405020304" pitchFamily="18" charset="0"/>
              </a:rPr>
              <a:t>son rôle a été décisif</a:t>
            </a:r>
            <a:r>
              <a:rPr lang="fr-FR" sz="2400" kern="100" dirty="0">
                <a:effectLst/>
                <a:latin typeface="Aptos" panose="020B0004020202020204" pitchFamily="34" charset="0"/>
                <a:ea typeface="Aptos" panose="020B0004020202020204" pitchFamily="34" charset="0"/>
                <a:cs typeface="Times New Roman" panose="02020603050405020304" pitchFamily="18" charset="0"/>
              </a:rPr>
              <a:t>.</a:t>
            </a:r>
          </a:p>
          <a:p>
            <a:endParaRPr lang="fr-FR" sz="2400" kern="100" dirty="0">
              <a:latin typeface="Aptos" panose="020B0004020202020204" pitchFamily="34" charset="0"/>
              <a:ea typeface="Aptos" panose="020B0004020202020204" pitchFamily="34" charset="0"/>
              <a:cs typeface="Times New Roman" panose="02020603050405020304" pitchFamily="18" charset="0"/>
            </a:endParaRPr>
          </a:p>
          <a:p>
            <a:r>
              <a:rPr lang="fr-FR" sz="2400" kern="100" dirty="0">
                <a:effectLst/>
                <a:latin typeface="Aptos" panose="020B0004020202020204" pitchFamily="34" charset="0"/>
                <a:ea typeface="Aptos" panose="020B0004020202020204" pitchFamily="34" charset="0"/>
                <a:cs typeface="Times New Roman" panose="02020603050405020304" pitchFamily="18" charset="0"/>
              </a:rPr>
              <a:t> </a:t>
            </a:r>
            <a:r>
              <a:rPr lang="fr-FR" b="1" i="1" kern="100" dirty="0">
                <a:effectLst/>
                <a:latin typeface="Aptos" panose="020B0004020202020204" pitchFamily="34" charset="0"/>
                <a:ea typeface="Aptos" panose="020B0004020202020204" pitchFamily="34" charset="0"/>
                <a:cs typeface="Times New Roman" panose="02020603050405020304" pitchFamily="18" charset="0"/>
              </a:rPr>
              <a:t>Faut-il qu’il y ait toujours un passeur ?</a:t>
            </a:r>
          </a:p>
          <a:p>
            <a:endParaRPr lang="fr-FR" b="1" i="1" kern="100" dirty="0">
              <a:effectLst/>
              <a:latin typeface="Aptos" panose="020B0004020202020204" pitchFamily="34" charset="0"/>
              <a:ea typeface="Aptos" panose="020B0004020202020204" pitchFamily="34" charset="0"/>
              <a:cs typeface="Times New Roman" panose="02020603050405020304" pitchFamily="18" charset="0"/>
            </a:endParaRPr>
          </a:p>
          <a:p>
            <a:pPr lvl="1">
              <a:buFont typeface="Wingdings" pitchFamily="2" charset="2"/>
              <a:buChar char="Ø"/>
            </a:pPr>
            <a:r>
              <a:rPr lang="fr-FR" sz="3200" i="1" kern="100" dirty="0">
                <a:effectLst/>
                <a:latin typeface="Aptos" panose="020B0004020202020204" pitchFamily="34" charset="0"/>
                <a:ea typeface="Aptos" panose="020B0004020202020204" pitchFamily="34" charset="0"/>
                <a:cs typeface="Times New Roman" panose="02020603050405020304" pitchFamily="18" charset="0"/>
              </a:rPr>
              <a:t>Si oui, il ne suffit pas d’introduire le livre, la lecture en prison ?</a:t>
            </a:r>
          </a:p>
          <a:p>
            <a:pPr marL="457200" lvl="1" indent="0">
              <a:buNone/>
            </a:pPr>
            <a:endParaRPr lang="fr-FR" sz="3200" i="1" kern="100" dirty="0">
              <a:effectLst/>
              <a:latin typeface="Aptos" panose="020B0004020202020204" pitchFamily="34" charset="0"/>
              <a:ea typeface="Aptos" panose="020B0004020202020204" pitchFamily="34" charset="0"/>
              <a:cs typeface="Times New Roman" panose="02020603050405020304" pitchFamily="18" charset="0"/>
            </a:endParaRPr>
          </a:p>
          <a:p>
            <a:pPr lvl="1">
              <a:buFont typeface="Wingdings" pitchFamily="2" charset="2"/>
              <a:buChar char="Ø"/>
            </a:pPr>
            <a:r>
              <a:rPr lang="fr-FR" sz="3200" i="1" kern="100" dirty="0">
                <a:effectLst/>
                <a:latin typeface="Aptos" panose="020B0004020202020204" pitchFamily="34" charset="0"/>
                <a:ea typeface="Aptos" panose="020B0004020202020204" pitchFamily="34" charset="0"/>
                <a:cs typeface="Times New Roman" panose="02020603050405020304" pitchFamily="18" charset="0"/>
              </a:rPr>
              <a:t>Comment faire pour qu’il y ait toujours un passeur ? </a:t>
            </a:r>
          </a:p>
          <a:p>
            <a:endParaRPr lang="fr-FR" sz="1800" i="1" kern="100" dirty="0">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fr-FR" dirty="0"/>
          </a:p>
        </p:txBody>
      </p:sp>
    </p:spTree>
    <p:extLst>
      <p:ext uri="{BB962C8B-B14F-4D97-AF65-F5344CB8AC3E}">
        <p14:creationId xmlns:p14="http://schemas.microsoft.com/office/powerpoint/2010/main" val="19219771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F7E996-4F8C-E6C0-A925-3181BC257B74}"/>
              </a:ext>
            </a:extLst>
          </p:cNvPr>
          <p:cNvSpPr>
            <a:spLocks noGrp="1"/>
          </p:cNvSpPr>
          <p:nvPr>
            <p:ph type="title"/>
          </p:nvPr>
        </p:nvSpPr>
        <p:spPr>
          <a:xfrm>
            <a:off x="838200" y="365126"/>
            <a:ext cx="10515600" cy="504118"/>
          </a:xfrm>
        </p:spPr>
        <p:style>
          <a:lnRef idx="2">
            <a:schemeClr val="accent1"/>
          </a:lnRef>
          <a:fillRef idx="1">
            <a:schemeClr val="lt1"/>
          </a:fillRef>
          <a:effectRef idx="0">
            <a:schemeClr val="accent1"/>
          </a:effectRef>
          <a:fontRef idx="minor">
            <a:schemeClr val="dk1"/>
          </a:fontRef>
        </p:style>
        <p:txBody>
          <a:bodyPr>
            <a:normAutofit/>
          </a:bodyPr>
          <a:lstStyle/>
          <a:p>
            <a:pPr algn="ctr"/>
            <a:r>
              <a:rPr lang="fr-FR" sz="2400" b="1" i="1" kern="100" dirty="0">
                <a:effectLst/>
                <a:latin typeface="Aptos" panose="020B0004020202020204" pitchFamily="34" charset="0"/>
                <a:ea typeface="Aptos" panose="020B0004020202020204" pitchFamily="34" charset="0"/>
                <a:cs typeface="Times New Roman" panose="02020603050405020304" pitchFamily="18" charset="0"/>
              </a:rPr>
              <a:t>Le goût des mots</a:t>
            </a:r>
            <a:endParaRPr lang="fr-FR" sz="2400" dirty="0"/>
          </a:p>
        </p:txBody>
      </p:sp>
      <p:sp>
        <p:nvSpPr>
          <p:cNvPr id="3" name="Espace réservé du contenu 2">
            <a:extLst>
              <a:ext uri="{FF2B5EF4-FFF2-40B4-BE49-F238E27FC236}">
                <a16:creationId xmlns:a16="http://schemas.microsoft.com/office/drawing/2014/main" id="{DB592100-C9A8-68F6-E65D-3AFED4E80026}"/>
              </a:ext>
            </a:extLst>
          </p:cNvPr>
          <p:cNvSpPr>
            <a:spLocks noGrp="1"/>
          </p:cNvSpPr>
          <p:nvPr>
            <p:ph sz="half" idx="1"/>
          </p:nvPr>
        </p:nvSpPr>
        <p:spPr>
          <a:xfrm>
            <a:off x="838200" y="1365956"/>
            <a:ext cx="5181600" cy="4811007"/>
          </a:xfrm>
        </p:spPr>
        <p:style>
          <a:lnRef idx="3">
            <a:schemeClr val="lt1"/>
          </a:lnRef>
          <a:fillRef idx="1">
            <a:schemeClr val="accent1"/>
          </a:fillRef>
          <a:effectRef idx="1">
            <a:schemeClr val="accent1"/>
          </a:effectRef>
          <a:fontRef idx="minor">
            <a:schemeClr val="lt1"/>
          </a:fontRef>
        </p:style>
        <p:txBody>
          <a:bodyPr>
            <a:normAutofit fontScale="77500" lnSpcReduction="20000"/>
          </a:bodyPr>
          <a:lstStyle/>
          <a:p>
            <a:pPr marL="0" indent="0">
              <a:buNone/>
            </a:pPr>
            <a:endParaRPr lang="fr-FR" sz="1800" i="1"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fr-FR" sz="1800" i="1"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fr-FR" sz="2400" i="1"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fr-FR" sz="2400" i="1" kern="100" dirty="0">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fr-FR" sz="2400" i="1"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r>
              <a:rPr lang="fr-FR" sz="3100" i="1" kern="100" dirty="0">
                <a:effectLst/>
                <a:latin typeface="Aptos" panose="020B0004020202020204" pitchFamily="34" charset="0"/>
                <a:ea typeface="Aptos" panose="020B0004020202020204" pitchFamily="34" charset="0"/>
                <a:cs typeface="Times New Roman" panose="02020603050405020304" pitchFamily="18" charset="0"/>
              </a:rPr>
              <a:t>Au fil des mois je recopiais sur mon cahier la définition de tous ces mots extraordinaires, tels </a:t>
            </a:r>
            <a:r>
              <a:rPr lang="fr-FR" sz="3100" i="1" kern="100">
                <a:effectLst/>
                <a:latin typeface="Aptos" panose="020B0004020202020204" pitchFamily="34" charset="0"/>
                <a:ea typeface="Aptos" panose="020B0004020202020204" pitchFamily="34" charset="0"/>
                <a:cs typeface="Times New Roman" panose="02020603050405020304" pitchFamily="18" charset="0"/>
              </a:rPr>
              <a:t>que schisme, </a:t>
            </a:r>
            <a:r>
              <a:rPr lang="fr-FR" sz="3100" i="1" kern="100" dirty="0">
                <a:effectLst/>
                <a:latin typeface="Aptos" panose="020B0004020202020204" pitchFamily="34" charset="0"/>
                <a:ea typeface="Aptos" panose="020B0004020202020204" pitchFamily="34" charset="0"/>
                <a:cs typeface="Times New Roman" panose="02020603050405020304" pitchFamily="18" charset="0"/>
              </a:rPr>
              <a:t>altérité, dialectique, quintessence, existentialisme, aphorisme, sybarite et autres alacrités du langage.</a:t>
            </a:r>
            <a:endParaRPr lang="fr-FR" sz="31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fr-FR" dirty="0"/>
          </a:p>
        </p:txBody>
      </p:sp>
      <p:sp>
        <p:nvSpPr>
          <p:cNvPr id="4" name="Espace réservé du contenu 3">
            <a:extLst>
              <a:ext uri="{FF2B5EF4-FFF2-40B4-BE49-F238E27FC236}">
                <a16:creationId xmlns:a16="http://schemas.microsoft.com/office/drawing/2014/main" id="{D7958A03-A3EE-7CB3-66D2-60168784470F}"/>
              </a:ext>
            </a:extLst>
          </p:cNvPr>
          <p:cNvSpPr>
            <a:spLocks noGrp="1"/>
          </p:cNvSpPr>
          <p:nvPr>
            <p:ph sz="half" idx="2"/>
          </p:nvPr>
        </p:nvSpPr>
        <p:spPr>
          <a:xfrm>
            <a:off x="6172200" y="1365956"/>
            <a:ext cx="5181600" cy="4811007"/>
          </a:xfrm>
        </p:spPr>
        <p:style>
          <a:lnRef idx="3">
            <a:schemeClr val="lt1"/>
          </a:lnRef>
          <a:fillRef idx="1">
            <a:schemeClr val="accent4"/>
          </a:fillRef>
          <a:effectRef idx="1">
            <a:schemeClr val="accent4"/>
          </a:effectRef>
          <a:fontRef idx="minor">
            <a:schemeClr val="lt1"/>
          </a:fontRef>
        </p:style>
        <p:txBody>
          <a:bodyPr>
            <a:normAutofit fontScale="77500" lnSpcReduction="20000"/>
          </a:bodyPr>
          <a:lstStyle/>
          <a:p>
            <a:endParaRPr lang="fr-FR" sz="1800" dirty="0">
              <a:effectLst/>
              <a:latin typeface="Aptos" panose="020B0004020202020204" pitchFamily="34" charset="0"/>
              <a:ea typeface="Aptos" panose="020B0004020202020204" pitchFamily="34" charset="0"/>
              <a:cs typeface="Times New Roman" panose="02020603050405020304" pitchFamily="18" charset="0"/>
            </a:endParaRPr>
          </a:p>
          <a:p>
            <a:r>
              <a:rPr lang="fr-FR" sz="2400" dirty="0">
                <a:effectLst/>
                <a:latin typeface="Aptos" panose="020B0004020202020204" pitchFamily="34" charset="0"/>
                <a:ea typeface="Aptos" panose="020B0004020202020204" pitchFamily="34" charset="0"/>
                <a:cs typeface="Times New Roman" panose="02020603050405020304" pitchFamily="18" charset="0"/>
              </a:rPr>
              <a:t>Un </a:t>
            </a:r>
            <a:r>
              <a:rPr lang="fr-FR" sz="2400" b="1" dirty="0">
                <a:effectLst/>
                <a:latin typeface="Aptos" panose="020B0004020202020204" pitchFamily="34" charset="0"/>
                <a:ea typeface="Aptos" panose="020B0004020202020204" pitchFamily="34" charset="0"/>
                <a:cs typeface="Times New Roman" panose="02020603050405020304" pitchFamily="18" charset="0"/>
              </a:rPr>
              <a:t>goût pour les mots </a:t>
            </a:r>
            <a:r>
              <a:rPr lang="fr-FR" sz="2400" dirty="0">
                <a:effectLst/>
                <a:latin typeface="Aptos" panose="020B0004020202020204" pitchFamily="34" charset="0"/>
                <a:ea typeface="Aptos" panose="020B0004020202020204" pitchFamily="34" charset="0"/>
                <a:cs typeface="Times New Roman" panose="02020603050405020304" pitchFamily="18" charset="0"/>
              </a:rPr>
              <a:t>d’une façon générale</a:t>
            </a:r>
          </a:p>
          <a:p>
            <a:r>
              <a:rPr lang="fr-FR" sz="2400" dirty="0">
                <a:latin typeface="Aptos" panose="020B0004020202020204" pitchFamily="34" charset="0"/>
                <a:ea typeface="Aptos" panose="020B0004020202020204" pitchFamily="34" charset="0"/>
                <a:cs typeface="Times New Roman" panose="02020603050405020304" pitchFamily="18" charset="0"/>
              </a:rPr>
              <a:t>Pour les </a:t>
            </a:r>
            <a:r>
              <a:rPr lang="fr-FR" sz="2400" b="1" dirty="0">
                <a:latin typeface="Aptos" panose="020B0004020202020204" pitchFamily="34" charset="0"/>
                <a:ea typeface="Aptos" panose="020B0004020202020204" pitchFamily="34" charset="0"/>
                <a:cs typeface="Times New Roman" panose="02020603050405020304" pitchFamily="18" charset="0"/>
              </a:rPr>
              <a:t>mots </a:t>
            </a:r>
            <a:r>
              <a:rPr lang="fr-FR" sz="2400" b="1" dirty="0">
                <a:effectLst/>
                <a:latin typeface="Aptos" panose="020B0004020202020204" pitchFamily="34" charset="0"/>
                <a:ea typeface="Aptos" panose="020B0004020202020204" pitchFamily="34" charset="0"/>
                <a:cs typeface="Times New Roman" panose="02020603050405020304" pitchFamily="18" charset="0"/>
              </a:rPr>
              <a:t> compliqués</a:t>
            </a:r>
            <a:r>
              <a:rPr lang="fr-FR" sz="2400" dirty="0">
                <a:effectLst/>
                <a:latin typeface="Aptos" panose="020B0004020202020204" pitchFamily="34" charset="0"/>
                <a:ea typeface="Aptos" panose="020B0004020202020204" pitchFamily="34" charset="0"/>
                <a:cs typeface="Times New Roman" panose="02020603050405020304" pitchFamily="18" charset="0"/>
              </a:rPr>
              <a:t>, les </a:t>
            </a:r>
            <a:r>
              <a:rPr lang="fr-FR" sz="2400" b="1" dirty="0">
                <a:effectLst/>
                <a:latin typeface="Aptos" panose="020B0004020202020204" pitchFamily="34" charset="0"/>
                <a:ea typeface="Aptos" panose="020B0004020202020204" pitchFamily="34" charset="0"/>
                <a:cs typeface="Times New Roman" panose="02020603050405020304" pitchFamily="18" charset="0"/>
              </a:rPr>
              <a:t>concepts savants</a:t>
            </a:r>
            <a:r>
              <a:rPr lang="fr-FR" sz="2400" dirty="0">
                <a:latin typeface="Aptos" panose="020B0004020202020204" pitchFamily="34" charset="0"/>
                <a:ea typeface="Aptos" panose="020B0004020202020204" pitchFamily="34" charset="0"/>
                <a:cs typeface="Times New Roman" panose="02020603050405020304" pitchFamily="18" charset="0"/>
              </a:rPr>
              <a:t>, tout particulièrement..</a:t>
            </a:r>
          </a:p>
          <a:p>
            <a:r>
              <a:rPr lang="fr-FR" sz="2400" dirty="0">
                <a:latin typeface="Aptos" panose="020B0004020202020204" pitchFamily="34" charset="0"/>
                <a:cs typeface="Times New Roman" panose="02020603050405020304" pitchFamily="18" charset="0"/>
              </a:rPr>
              <a:t>Un </a:t>
            </a:r>
            <a:r>
              <a:rPr lang="fr-FR" sz="2400" b="1" dirty="0">
                <a:latin typeface="Aptos" panose="020B0004020202020204" pitchFamily="34" charset="0"/>
                <a:cs typeface="Times New Roman" panose="02020603050405020304" pitchFamily="18" charset="0"/>
              </a:rPr>
              <a:t>émerveillement d’enfance </a:t>
            </a:r>
            <a:r>
              <a:rPr lang="fr-FR" sz="2400" dirty="0">
                <a:latin typeface="Aptos" panose="020B0004020202020204" pitchFamily="34" charset="0"/>
                <a:cs typeface="Times New Roman" panose="02020603050405020304" pitchFamily="18" charset="0"/>
              </a:rPr>
              <a:t>persistant ?</a:t>
            </a:r>
          </a:p>
          <a:p>
            <a:endParaRPr lang="fr-FR" sz="2400" dirty="0">
              <a:latin typeface="Aptos" panose="020B0004020202020204" pitchFamily="34" charset="0"/>
              <a:cs typeface="Times New Roman" panose="02020603050405020304" pitchFamily="18" charset="0"/>
            </a:endParaRPr>
          </a:p>
          <a:p>
            <a:r>
              <a:rPr lang="fr-FR" sz="2400" dirty="0">
                <a:latin typeface="Aptos" panose="020B0004020202020204" pitchFamily="34" charset="0"/>
                <a:ea typeface="Aptos" panose="020B0004020202020204" pitchFamily="34" charset="0"/>
                <a:cs typeface="Times New Roman" panose="02020603050405020304" pitchFamily="18" charset="0"/>
              </a:rPr>
              <a:t>L</a:t>
            </a:r>
            <a:r>
              <a:rPr lang="fr-FR" sz="2400" dirty="0">
                <a:effectLst/>
                <a:latin typeface="Aptos" panose="020B0004020202020204" pitchFamily="34" charset="0"/>
                <a:ea typeface="Aptos" panose="020B0004020202020204" pitchFamily="34" charset="0"/>
                <a:cs typeface="Times New Roman" panose="02020603050405020304" pitchFamily="18" charset="0"/>
              </a:rPr>
              <a:t>e goût porte sur le mot, sa </a:t>
            </a:r>
            <a:r>
              <a:rPr lang="fr-FR" sz="2400" b="1" dirty="0">
                <a:effectLst/>
                <a:latin typeface="Aptos" panose="020B0004020202020204" pitchFamily="34" charset="0"/>
                <a:ea typeface="Aptos" panose="020B0004020202020204" pitchFamily="34" charset="0"/>
                <a:cs typeface="Times New Roman" panose="02020603050405020304" pitchFamily="18" charset="0"/>
              </a:rPr>
              <a:t>sonorité</a:t>
            </a:r>
            <a:r>
              <a:rPr lang="fr-FR" sz="2400" dirty="0">
                <a:effectLst/>
                <a:latin typeface="Aptos" panose="020B0004020202020204" pitchFamily="34" charset="0"/>
                <a:ea typeface="Aptos" panose="020B0004020202020204" pitchFamily="34" charset="0"/>
                <a:cs typeface="Times New Roman" panose="02020603050405020304" pitchFamily="18" charset="0"/>
              </a:rPr>
              <a:t>, mais aussi et tout autant sur le </a:t>
            </a:r>
            <a:r>
              <a:rPr lang="fr-FR" sz="2400" b="1" i="1" dirty="0">
                <a:effectLst/>
                <a:latin typeface="Aptos" panose="020B0004020202020204" pitchFamily="34" charset="0"/>
                <a:ea typeface="Aptos" panose="020B0004020202020204" pitchFamily="34" charset="0"/>
                <a:cs typeface="Times New Roman" panose="02020603050405020304" pitchFamily="18" charset="0"/>
              </a:rPr>
              <a:t>concept</a:t>
            </a:r>
            <a:r>
              <a:rPr lang="fr-FR" sz="2400" i="1" dirty="0">
                <a:effectLst/>
                <a:latin typeface="Aptos" panose="020B0004020202020204" pitchFamily="34" charset="0"/>
                <a:ea typeface="Aptos" panose="020B0004020202020204" pitchFamily="34" charset="0"/>
                <a:cs typeface="Times New Roman" panose="02020603050405020304" pitchFamily="18" charset="0"/>
              </a:rPr>
              <a:t>, </a:t>
            </a:r>
            <a:r>
              <a:rPr lang="fr-FR" sz="2400" b="1" dirty="0">
                <a:effectLst/>
                <a:latin typeface="Aptos" panose="020B0004020202020204" pitchFamily="34" charset="0"/>
                <a:ea typeface="Aptos" panose="020B0004020202020204" pitchFamily="34" charset="0"/>
                <a:cs typeface="Times New Roman" panose="02020603050405020304" pitchFamily="18" charset="0"/>
              </a:rPr>
              <a:t>le pouvoir de mettre des mots sur les choses et sur les idées, sur les émotions et les sentiments</a:t>
            </a:r>
          </a:p>
          <a:p>
            <a:endParaRPr lang="fr-FR" sz="1800" b="1" dirty="0">
              <a:latin typeface="Aptos" panose="020B0004020202020204" pitchFamily="34" charset="0"/>
              <a:cs typeface="Times New Roman" panose="02020603050405020304" pitchFamily="18" charset="0"/>
            </a:endParaRPr>
          </a:p>
          <a:p>
            <a:r>
              <a:rPr lang="fr-FR" sz="2600" dirty="0">
                <a:effectLst/>
                <a:latin typeface="Aptos" panose="020B0004020202020204" pitchFamily="34" charset="0"/>
                <a:ea typeface="Aptos" panose="020B0004020202020204" pitchFamily="34" charset="0"/>
                <a:cs typeface="Times New Roman" panose="02020603050405020304" pitchFamily="18" charset="0"/>
              </a:rPr>
              <a:t>« Se</a:t>
            </a:r>
            <a:r>
              <a:rPr lang="fr-FR" sz="2600" i="1" dirty="0">
                <a:effectLst/>
                <a:latin typeface="Aptos" panose="020B0004020202020204" pitchFamily="34" charset="0"/>
                <a:ea typeface="Aptos" panose="020B0004020202020204" pitchFamily="34" charset="0"/>
                <a:cs typeface="Times New Roman" panose="02020603050405020304" pitchFamily="18" charset="0"/>
              </a:rPr>
              <a:t>uls les mots peuvent réparer l’histoire blessée de chacun de nous et faire revenir dans une cuisine, une chambre, un jardin, ceux que nous avons aimés </a:t>
            </a:r>
            <a:r>
              <a:rPr lang="fr-FR" sz="2600" dirty="0">
                <a:effectLst/>
                <a:latin typeface="Aptos" panose="020B0004020202020204" pitchFamily="34" charset="0"/>
                <a:ea typeface="Aptos" panose="020B0004020202020204" pitchFamily="34" charset="0"/>
                <a:cs typeface="Times New Roman" panose="02020603050405020304" pitchFamily="18" charset="0"/>
              </a:rPr>
              <a:t>» </a:t>
            </a:r>
            <a:r>
              <a:rPr lang="fr-FR" sz="1800" dirty="0">
                <a:effectLst/>
                <a:latin typeface="Aptos" panose="020B0004020202020204" pitchFamily="34" charset="0"/>
                <a:ea typeface="Aptos" panose="020B0004020202020204" pitchFamily="34" charset="0"/>
                <a:cs typeface="Times New Roman" panose="02020603050405020304" pitchFamily="18" charset="0"/>
              </a:rPr>
              <a:t>(</a:t>
            </a:r>
            <a:r>
              <a:rPr lang="fr-FR" sz="2400" dirty="0">
                <a:effectLst/>
                <a:latin typeface="Aptos" panose="020B0004020202020204" pitchFamily="34" charset="0"/>
                <a:ea typeface="Aptos" panose="020B0004020202020204" pitchFamily="34" charset="0"/>
                <a:cs typeface="Times New Roman" panose="02020603050405020304" pitchFamily="18" charset="0"/>
              </a:rPr>
              <a:t>R. Frégni, p. 39)</a:t>
            </a:r>
            <a:r>
              <a:rPr lang="fr-FR" sz="2400" dirty="0">
                <a:effectLst/>
              </a:rPr>
              <a:t> </a:t>
            </a:r>
          </a:p>
          <a:p>
            <a:pPr marL="0" indent="0">
              <a:buNone/>
            </a:pPr>
            <a:r>
              <a:rPr lang="fr-FR" b="1" dirty="0">
                <a:effectLst/>
              </a:rPr>
              <a:t> </a:t>
            </a:r>
            <a:endParaRPr lang="fr-FR" b="1" dirty="0"/>
          </a:p>
        </p:txBody>
      </p:sp>
    </p:spTree>
    <p:extLst>
      <p:ext uri="{BB962C8B-B14F-4D97-AF65-F5344CB8AC3E}">
        <p14:creationId xmlns:p14="http://schemas.microsoft.com/office/powerpoint/2010/main" val="22353531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9250569-0A0C-0526-5580-B3B3A0B319CB}"/>
              </a:ext>
            </a:extLst>
          </p:cNvPr>
          <p:cNvSpPr>
            <a:spLocks noGrp="1"/>
          </p:cNvSpPr>
          <p:nvPr>
            <p:ph type="title"/>
          </p:nvPr>
        </p:nvSpPr>
        <p:spPr>
          <a:xfrm>
            <a:off x="616527" y="462107"/>
            <a:ext cx="10515600" cy="743239"/>
          </a:xfrm>
        </p:spPr>
        <p:style>
          <a:lnRef idx="2">
            <a:schemeClr val="accent1"/>
          </a:lnRef>
          <a:fillRef idx="1">
            <a:schemeClr val="lt1"/>
          </a:fillRef>
          <a:effectRef idx="0">
            <a:schemeClr val="accent1"/>
          </a:effectRef>
          <a:fontRef idx="minor">
            <a:schemeClr val="dk1"/>
          </a:fontRef>
        </p:style>
        <p:txBody>
          <a:bodyPr>
            <a:normAutofit/>
          </a:bodyPr>
          <a:lstStyle/>
          <a:p>
            <a:pPr algn="ctr"/>
            <a:r>
              <a:rPr lang="fr-FR" sz="2400" i="1" kern="100" dirty="0">
                <a:effectLst/>
                <a:latin typeface="Aptos" panose="020B0004020202020204" pitchFamily="34" charset="0"/>
                <a:ea typeface="Aptos" panose="020B0004020202020204" pitchFamily="34" charset="0"/>
                <a:cs typeface="Times New Roman" panose="02020603050405020304" pitchFamily="18" charset="0"/>
              </a:rPr>
              <a:t>La première fois. L’expérience fondatrice</a:t>
            </a:r>
            <a:endParaRPr lang="fr-FR" sz="2400" i="1" dirty="0"/>
          </a:p>
        </p:txBody>
      </p:sp>
      <p:sp>
        <p:nvSpPr>
          <p:cNvPr id="3" name="Espace réservé du contenu 2">
            <a:extLst>
              <a:ext uri="{FF2B5EF4-FFF2-40B4-BE49-F238E27FC236}">
                <a16:creationId xmlns:a16="http://schemas.microsoft.com/office/drawing/2014/main" id="{17CB4687-03BF-3FCE-E5E5-639E5B0FB9A6}"/>
              </a:ext>
            </a:extLst>
          </p:cNvPr>
          <p:cNvSpPr>
            <a:spLocks noGrp="1"/>
          </p:cNvSpPr>
          <p:nvPr>
            <p:ph sz="half" idx="1"/>
          </p:nvPr>
        </p:nvSpPr>
        <p:spPr/>
        <p:style>
          <a:lnRef idx="2">
            <a:schemeClr val="accent1">
              <a:shade val="15000"/>
            </a:schemeClr>
          </a:lnRef>
          <a:fillRef idx="1">
            <a:schemeClr val="accent1"/>
          </a:fillRef>
          <a:effectRef idx="0">
            <a:schemeClr val="accent1"/>
          </a:effectRef>
          <a:fontRef idx="minor">
            <a:schemeClr val="lt1"/>
          </a:fontRef>
        </p:style>
        <p:txBody>
          <a:bodyPr>
            <a:normAutofit lnSpcReduction="10000"/>
          </a:bodyPr>
          <a:lstStyle/>
          <a:p>
            <a:endParaRPr lang="fr-FR" dirty="0"/>
          </a:p>
          <a:p>
            <a:r>
              <a:rPr lang="fr-FR" sz="2400" dirty="0">
                <a:latin typeface="Aptos" panose="020B0004020202020204" pitchFamily="34" charset="0"/>
                <a:ea typeface="Aptos" panose="020B0004020202020204" pitchFamily="34" charset="0"/>
                <a:cs typeface="Times New Roman" panose="02020603050405020304" pitchFamily="18" charset="0"/>
              </a:rPr>
              <a:t>D</a:t>
            </a:r>
            <a:r>
              <a:rPr lang="fr-FR" sz="2400" dirty="0">
                <a:effectLst/>
                <a:latin typeface="Aptos" panose="020B0004020202020204" pitchFamily="34" charset="0"/>
                <a:ea typeface="Aptos" panose="020B0004020202020204" pitchFamily="34" charset="0"/>
                <a:cs typeface="Times New Roman" panose="02020603050405020304" pitchFamily="18" charset="0"/>
              </a:rPr>
              <a:t>ans le cas de René Frégni, il se trouve que </a:t>
            </a:r>
            <a:r>
              <a:rPr lang="fr-FR" sz="2400" b="1" dirty="0">
                <a:effectLst/>
                <a:latin typeface="Aptos" panose="020B0004020202020204" pitchFamily="34" charset="0"/>
                <a:ea typeface="Aptos" panose="020B0004020202020204" pitchFamily="34" charset="0"/>
                <a:cs typeface="Times New Roman" panose="02020603050405020304" pitchFamily="18" charset="0"/>
              </a:rPr>
              <a:t>cette entrée en lecture et en culture a réanimé une expérience fondatrice, une première fois </a:t>
            </a:r>
            <a:r>
              <a:rPr lang="fr-FR" sz="2400" dirty="0">
                <a:effectLst/>
                <a:latin typeface="Aptos" panose="020B0004020202020204" pitchFamily="34" charset="0"/>
                <a:ea typeface="Aptos" panose="020B0004020202020204" pitchFamily="34" charset="0"/>
                <a:cs typeface="Times New Roman" panose="02020603050405020304" pitchFamily="18" charset="0"/>
              </a:rPr>
              <a:t>un peu oubliée, une lecture d’enfance.</a:t>
            </a:r>
          </a:p>
          <a:p>
            <a:pPr marL="0" indent="0">
              <a:buNone/>
            </a:pPr>
            <a:endParaRPr lang="fr-FR" sz="2400" dirty="0">
              <a:effectLst/>
              <a:latin typeface="Aptos" panose="020B0004020202020204" pitchFamily="34" charset="0"/>
              <a:ea typeface="Aptos" panose="020B0004020202020204" pitchFamily="34" charset="0"/>
              <a:cs typeface="Times New Roman" panose="02020603050405020304" pitchFamily="18" charset="0"/>
            </a:endParaRPr>
          </a:p>
          <a:p>
            <a:r>
              <a:rPr lang="fr-FR" sz="2400" dirty="0">
                <a:effectLst/>
                <a:latin typeface="Aptos" panose="020B0004020202020204" pitchFamily="34" charset="0"/>
                <a:ea typeface="Aptos" panose="020B0004020202020204" pitchFamily="34" charset="0"/>
                <a:cs typeface="Times New Roman" panose="02020603050405020304" pitchFamily="18" charset="0"/>
              </a:rPr>
              <a:t>Il s’agit de la lecture du roman d’Alexandre Dumas, le </a:t>
            </a:r>
            <a:r>
              <a:rPr lang="fr-FR" sz="2400" i="1" dirty="0">
                <a:effectLst/>
                <a:latin typeface="Aptos" panose="020B0004020202020204" pitchFamily="34" charset="0"/>
                <a:ea typeface="Aptos" panose="020B0004020202020204" pitchFamily="34" charset="0"/>
                <a:cs typeface="Times New Roman" panose="02020603050405020304" pitchFamily="18" charset="0"/>
              </a:rPr>
              <a:t>Comte de Monte-Cristo</a:t>
            </a:r>
            <a:r>
              <a:rPr lang="fr-FR" sz="2400" i="1" dirty="0">
                <a:latin typeface="Aptos" panose="020B0004020202020204" pitchFamily="34" charset="0"/>
                <a:ea typeface="Aptos" panose="020B0004020202020204" pitchFamily="34" charset="0"/>
                <a:cs typeface="Times New Roman" panose="02020603050405020304" pitchFamily="18" charset="0"/>
              </a:rPr>
              <a:t>, que lui faisait sa mère.</a:t>
            </a:r>
            <a:endParaRPr lang="fr-FR" sz="2400" dirty="0"/>
          </a:p>
        </p:txBody>
      </p:sp>
      <p:pic>
        <p:nvPicPr>
          <p:cNvPr id="4098" name="Picture 2" descr="Découvrez Le Comte de Monte-Cristo : Livre et Adaptations | Audible.fr">
            <a:extLst>
              <a:ext uri="{FF2B5EF4-FFF2-40B4-BE49-F238E27FC236}">
                <a16:creationId xmlns:a16="http://schemas.microsoft.com/office/drawing/2014/main" id="{6DA3AD35-ADC5-B150-14C0-CCEE24FD0604}"/>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587331" y="1825625"/>
            <a:ext cx="4351338"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7177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F87A1560-5E6B-BEB6-C25B-A8797040CF8A}"/>
              </a:ext>
            </a:extLst>
          </p:cNvPr>
          <p:cNvSpPr txBox="1"/>
          <p:nvPr/>
        </p:nvSpPr>
        <p:spPr>
          <a:xfrm>
            <a:off x="3048000" y="51313"/>
            <a:ext cx="6096000" cy="6755375"/>
          </a:xfrm>
          <a:prstGeom prst="rect">
            <a:avLst/>
          </a:prstGeom>
          <a:noFill/>
        </p:spPr>
        <p:txBody>
          <a:bodyPr wrap="square">
            <a:spAutoFit/>
          </a:bodyPr>
          <a:lstStyle/>
          <a:p>
            <a:pPr algn="just">
              <a:lnSpc>
                <a:spcPct val="115000"/>
              </a:lnSpc>
              <a:spcAft>
                <a:spcPts val="800"/>
              </a:spcAft>
            </a:pPr>
            <a:r>
              <a:rPr lang="fr-FR" i="1" kern="100" dirty="0">
                <a:effectLst/>
                <a:latin typeface="Aptos" panose="020B0004020202020204" pitchFamily="34" charset="0"/>
                <a:ea typeface="Aptos" panose="020B0004020202020204" pitchFamily="34" charset="0"/>
                <a:cs typeface="Times New Roman" panose="02020603050405020304" pitchFamily="18" charset="0"/>
              </a:rPr>
              <a:t>C’est dans notre cuisine, au-dessus des jardins, qu’elle m’a lu tout un hiver Le Comte de Monte-Cristo.</a:t>
            </a:r>
            <a:endParaRPr lang="fr-FR"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00"/>
              </a:spcAft>
            </a:pPr>
            <a:r>
              <a:rPr lang="fr-FR" i="1" kern="100" dirty="0">
                <a:effectLst/>
                <a:latin typeface="Aptos" panose="020B0004020202020204" pitchFamily="34" charset="0"/>
                <a:ea typeface="Aptos" panose="020B0004020202020204" pitchFamily="34" charset="0"/>
                <a:cs typeface="Times New Roman" panose="02020603050405020304" pitchFamily="18" charset="0"/>
              </a:rPr>
              <a:t>     « Dantès se leva, jeta naturellement les yeux sur le point où paraissait se diriger le bateau, et à cent toises devant lui il vit s’élever la roche noire et ardue sur laquelle monte, comme une superfétation du silex, le sombre château d’If.</a:t>
            </a:r>
            <a:endParaRPr lang="fr-FR"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00"/>
              </a:spcAft>
            </a:pPr>
            <a:r>
              <a:rPr lang="fr-FR" i="1" kern="100" dirty="0">
                <a:effectLst/>
                <a:latin typeface="Aptos" panose="020B0004020202020204" pitchFamily="34" charset="0"/>
                <a:ea typeface="Aptos" panose="020B0004020202020204" pitchFamily="34" charset="0"/>
                <a:cs typeface="Times New Roman" panose="02020603050405020304" pitchFamily="18" charset="0"/>
              </a:rPr>
              <a:t>     Cette forme étrange, cette prison autour de laquelle règne une si profonde terreur, cette forteresse qui fait vivre depuis trois cents ans Marseille de ses lugubres traditions… »</a:t>
            </a:r>
            <a:endParaRPr lang="fr-FR"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00"/>
              </a:spcAft>
            </a:pPr>
            <a:r>
              <a:rPr lang="fr-FR" i="1" kern="100" dirty="0">
                <a:effectLst/>
                <a:latin typeface="Aptos" panose="020B0004020202020204" pitchFamily="34" charset="0"/>
                <a:ea typeface="Aptos" panose="020B0004020202020204" pitchFamily="34" charset="0"/>
                <a:cs typeface="Times New Roman" panose="02020603050405020304" pitchFamily="18" charset="0"/>
              </a:rPr>
              <a:t>     Cette phrase souleva en moi une telle émotion que je ne vivais plus que pour ces quelques instants de lecture, le soir, où je retournais avec Edmond Dantès dans les sinistres cachots de cette forteresse. Je voyais tout, les escaliers taillés dans la pierre qui descendent sous la pierre, le mince fil de jour qui filtrait à travers un étroit soupirail grillé, j’entendais le grincement des serrures. Oui, je me passionnais pour ce jeune marin innocent, que l’on venait de jeter dans une tombe et qui allait y croupir durant quatorze interminables années. J’aimais cet homme que personne n’appelait plus Edmond, mais le numéro 34.</a:t>
            </a:r>
            <a:endParaRPr lang="fr-FR"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512369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EA154E2A-5E95-4AA6-F425-17B232D62A97}"/>
              </a:ext>
            </a:extLst>
          </p:cNvPr>
          <p:cNvSpPr txBox="1"/>
          <p:nvPr/>
        </p:nvSpPr>
        <p:spPr>
          <a:xfrm>
            <a:off x="3048000" y="688410"/>
            <a:ext cx="6096000" cy="6045758"/>
          </a:xfrm>
          <a:prstGeom prst="rect">
            <a:avLst/>
          </a:prstGeom>
          <a:noFill/>
        </p:spPr>
        <p:txBody>
          <a:bodyPr wrap="square">
            <a:spAutoFit/>
          </a:bodyPr>
          <a:lstStyle/>
          <a:p>
            <a:pPr algn="just">
              <a:lnSpc>
                <a:spcPct val="115000"/>
              </a:lnSpc>
              <a:spcAft>
                <a:spcPts val="800"/>
              </a:spcAft>
            </a:pPr>
            <a:r>
              <a:rPr lang="fr-FR" sz="1800" i="1" kern="100" dirty="0">
                <a:effectLst/>
                <a:latin typeface="Aptos" panose="020B0004020202020204" pitchFamily="34" charset="0"/>
                <a:ea typeface="Aptos" panose="020B0004020202020204" pitchFamily="34" charset="0"/>
                <a:cs typeface="Times New Roman" panose="02020603050405020304" pitchFamily="18" charset="0"/>
              </a:rPr>
              <a:t> </a:t>
            </a:r>
            <a:r>
              <a:rPr lang="fr-FR" sz="2000" i="1" kern="100" dirty="0">
                <a:effectLst/>
                <a:latin typeface="Aptos" panose="020B0004020202020204" pitchFamily="34" charset="0"/>
                <a:ea typeface="Aptos" panose="020B0004020202020204" pitchFamily="34" charset="0"/>
                <a:cs typeface="Times New Roman" panose="02020603050405020304" pitchFamily="18" charset="0"/>
              </a:rPr>
              <a:t>Durant la journée, seul dans les rues, je parlais à Edmond, je le voyais sur le vieux port puis dans sa forteresse. Il entendait gratter derrière le mur… C’était l’abbé Faria qui cherchait la lumière.</a:t>
            </a:r>
            <a:endParaRPr lang="fr-FR" sz="20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00"/>
              </a:spcAft>
            </a:pPr>
            <a:r>
              <a:rPr lang="fr-FR" sz="2000" i="1" kern="100" dirty="0">
                <a:effectLst/>
                <a:latin typeface="Aptos" panose="020B0004020202020204" pitchFamily="34" charset="0"/>
                <a:ea typeface="Aptos" panose="020B0004020202020204" pitchFamily="34" charset="0"/>
                <a:cs typeface="Times New Roman" panose="02020603050405020304" pitchFamily="18" charset="0"/>
              </a:rPr>
              <a:t>     Au fil des pages je sentais enfler en moi une terrible révolte contre l’injustice et un désir tout aussi sauvage de vengeance (…)</a:t>
            </a:r>
            <a:endParaRPr lang="fr-FR" sz="20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00"/>
              </a:spcAft>
            </a:pPr>
            <a:r>
              <a:rPr lang="fr-FR" sz="2000" i="1" kern="100" dirty="0">
                <a:effectLst/>
                <a:latin typeface="Aptos" panose="020B0004020202020204" pitchFamily="34" charset="0"/>
                <a:ea typeface="Aptos" panose="020B0004020202020204" pitchFamily="34" charset="0"/>
                <a:cs typeface="Times New Roman" panose="02020603050405020304" pitchFamily="18" charset="0"/>
              </a:rPr>
              <a:t>     De la fenêtre de notre cuisine, je voyais le soir le soleil entrer dans la mer et embraser les tours lugubres du château d’If. Puisque cette forteresse existait, puisque je la voyais, tout ce qui s’était passé dans ses entrailles de pierre ne pouvait être que vrai.</a:t>
            </a:r>
            <a:endParaRPr lang="fr-FR" sz="20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00"/>
              </a:spcAft>
            </a:pPr>
            <a:r>
              <a:rPr lang="fr-FR" sz="2000" i="1" kern="100" dirty="0">
                <a:effectLst/>
                <a:latin typeface="Aptos" panose="020B0004020202020204" pitchFamily="34" charset="0"/>
                <a:ea typeface="Aptos" panose="020B0004020202020204" pitchFamily="34" charset="0"/>
                <a:cs typeface="Times New Roman" panose="02020603050405020304" pitchFamily="18" charset="0"/>
              </a:rPr>
              <a:t>     Dès lors cette effrayante prison se dressa dans mes rêves et agita mes nuits. Les hommes étaient donc comme les enfants qui s’étaient moqués de moi, dangereux, perfides, méchants. </a:t>
            </a:r>
            <a:r>
              <a:rPr lang="fr-FR" sz="2000" kern="100" dirty="0">
                <a:effectLst/>
                <a:latin typeface="Aptos" panose="020B0004020202020204" pitchFamily="34" charset="0"/>
                <a:ea typeface="Aptos" panose="020B0004020202020204" pitchFamily="34" charset="0"/>
                <a:cs typeface="Times New Roman" panose="02020603050405020304" pitchFamily="18" charset="0"/>
              </a:rPr>
              <a:t>(p.p. 8/9)</a:t>
            </a:r>
            <a:endParaRPr lang="fr-FR" sz="2000" dirty="0"/>
          </a:p>
        </p:txBody>
      </p:sp>
    </p:spTree>
    <p:extLst>
      <p:ext uri="{BB962C8B-B14F-4D97-AF65-F5344CB8AC3E}">
        <p14:creationId xmlns:p14="http://schemas.microsoft.com/office/powerpoint/2010/main" val="8637413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50669FE-EF21-7FF0-F2E7-5DE51964C2BF}"/>
              </a:ext>
            </a:extLst>
          </p:cNvPr>
          <p:cNvSpPr>
            <a:spLocks noGrp="1"/>
          </p:cNvSpPr>
          <p:nvPr>
            <p:ph type="title"/>
          </p:nvPr>
        </p:nvSpPr>
        <p:spPr>
          <a:xfrm>
            <a:off x="838200" y="365126"/>
            <a:ext cx="10515600" cy="718608"/>
          </a:xfrm>
        </p:spPr>
        <p:style>
          <a:lnRef idx="2">
            <a:schemeClr val="accent1"/>
          </a:lnRef>
          <a:fillRef idx="1">
            <a:schemeClr val="lt1"/>
          </a:fillRef>
          <a:effectRef idx="0">
            <a:schemeClr val="accent1"/>
          </a:effectRef>
          <a:fontRef idx="minor">
            <a:schemeClr val="dk1"/>
          </a:fontRef>
        </p:style>
        <p:txBody>
          <a:bodyPr>
            <a:normAutofit/>
          </a:bodyPr>
          <a:lstStyle/>
          <a:p>
            <a:pPr algn="ctr"/>
            <a:r>
              <a:rPr lang="fr-FR" sz="1800" b="1" u="sng" kern="100" dirty="0">
                <a:effectLst/>
                <a:latin typeface="Aptos" panose="020B0004020202020204" pitchFamily="34" charset="0"/>
                <a:ea typeface="Aptos" panose="020B0004020202020204" pitchFamily="34" charset="0"/>
                <a:cs typeface="Times New Roman" panose="02020603050405020304" pitchFamily="18" charset="0"/>
              </a:rPr>
              <a:t> </a:t>
            </a:r>
            <a:r>
              <a:rPr lang="fr-FR" sz="2400" b="1" i="1" kern="100" dirty="0">
                <a:effectLst/>
                <a:latin typeface="Aptos" panose="020B0004020202020204" pitchFamily="34" charset="0"/>
                <a:ea typeface="Aptos" panose="020B0004020202020204" pitchFamily="34" charset="0"/>
                <a:cs typeface="Times New Roman" panose="02020603050405020304" pitchFamily="18" charset="0"/>
              </a:rPr>
              <a:t>La langue, le réel et l’imaginaire</a:t>
            </a:r>
            <a:endParaRPr lang="fr-FR" sz="2400" i="1" dirty="0"/>
          </a:p>
        </p:txBody>
      </p:sp>
      <p:sp>
        <p:nvSpPr>
          <p:cNvPr id="3" name="Espace réservé du contenu 2">
            <a:extLst>
              <a:ext uri="{FF2B5EF4-FFF2-40B4-BE49-F238E27FC236}">
                <a16:creationId xmlns:a16="http://schemas.microsoft.com/office/drawing/2014/main" id="{08302DDB-DDD9-2B46-79A8-E563C499ABD2}"/>
              </a:ext>
            </a:extLst>
          </p:cNvPr>
          <p:cNvSpPr>
            <a:spLocks noGrp="1"/>
          </p:cNvSpPr>
          <p:nvPr>
            <p:ph idx="1"/>
          </p:nvPr>
        </p:nvSpPr>
        <p:spPr>
          <a:xfrm>
            <a:off x="838200" y="1320800"/>
            <a:ext cx="10515600" cy="4856163"/>
          </a:xfrm>
        </p:spPr>
        <p:style>
          <a:lnRef idx="3">
            <a:schemeClr val="lt1"/>
          </a:lnRef>
          <a:fillRef idx="1">
            <a:schemeClr val="accent1"/>
          </a:fillRef>
          <a:effectRef idx="1">
            <a:schemeClr val="accent1"/>
          </a:effectRef>
          <a:fontRef idx="minor">
            <a:schemeClr val="lt1"/>
          </a:fontRef>
        </p:style>
        <p:txBody>
          <a:bodyPr>
            <a:normAutofit fontScale="92500" lnSpcReduction="10000"/>
          </a:bodyPr>
          <a:lstStyle/>
          <a:p>
            <a:pPr algn="just">
              <a:lnSpc>
                <a:spcPct val="115000"/>
              </a:lnSpc>
              <a:spcAft>
                <a:spcPts val="800"/>
              </a:spcAft>
            </a:pPr>
            <a:r>
              <a:rPr lang="fr-FR" sz="2400" kern="100" dirty="0">
                <a:latin typeface="Aptos" panose="020B0004020202020204" pitchFamily="34" charset="0"/>
                <a:ea typeface="Aptos" panose="020B0004020202020204" pitchFamily="34" charset="0"/>
                <a:cs typeface="Times New Roman" panose="02020603050405020304" pitchFamily="18" charset="0"/>
              </a:rPr>
              <a:t>L</a:t>
            </a:r>
            <a:r>
              <a:rPr lang="fr-FR" sz="2400" kern="100" dirty="0">
                <a:effectLst/>
                <a:latin typeface="Aptos" panose="020B0004020202020204" pitchFamily="34" charset="0"/>
                <a:ea typeface="Aptos" panose="020B0004020202020204" pitchFamily="34" charset="0"/>
                <a:cs typeface="Times New Roman" panose="02020603050405020304" pitchFamily="18" charset="0"/>
              </a:rPr>
              <a:t>’expérience du premier livre qui compte, rapportée par René Frégni, prend racine dans </a:t>
            </a:r>
            <a:r>
              <a:rPr lang="fr-FR" sz="2400" b="1" i="1" kern="100" dirty="0">
                <a:effectLst/>
                <a:latin typeface="Aptos" panose="020B0004020202020204" pitchFamily="34" charset="0"/>
                <a:ea typeface="Aptos" panose="020B0004020202020204" pitchFamily="34" charset="0"/>
                <a:cs typeface="Times New Roman" panose="02020603050405020304" pitchFamily="18" charset="0"/>
              </a:rPr>
              <a:t>deux phrases lues</a:t>
            </a:r>
            <a:r>
              <a:rPr lang="fr-FR" sz="2400" kern="100" dirty="0">
                <a:effectLst/>
                <a:latin typeface="Aptos" panose="020B0004020202020204" pitchFamily="34" charset="0"/>
                <a:ea typeface="Aptos" panose="020B0004020202020204" pitchFamily="34" charset="0"/>
                <a:cs typeface="Times New Roman" panose="02020603050405020304" pitchFamily="18" charset="0"/>
              </a:rPr>
              <a:t> :</a:t>
            </a:r>
          </a:p>
          <a:p>
            <a:pPr marL="0" indent="0" algn="just">
              <a:lnSpc>
                <a:spcPct val="115000"/>
              </a:lnSpc>
              <a:spcAft>
                <a:spcPts val="800"/>
              </a:spcAft>
              <a:buNone/>
            </a:pPr>
            <a:r>
              <a:rPr lang="fr-FR" sz="2000" i="1" kern="100" dirty="0">
                <a:effectLst/>
                <a:latin typeface="Aptos" panose="020B0004020202020204" pitchFamily="34" charset="0"/>
                <a:ea typeface="Aptos" panose="020B0004020202020204" pitchFamily="34" charset="0"/>
                <a:cs typeface="Times New Roman" panose="02020603050405020304" pitchFamily="18" charset="0"/>
              </a:rPr>
              <a:t>C’est dans notre cuisine, au-dessus des jardins, qu’elle m’a lu tout un hiver Le Comte de Monte-Cristo. « Dantès se leva, jeta naturellement les yeux sur le point où paraissait se diriger le bateau, et à cent toises devant lui il vit s’élever la roche noire et ardue sur laquelle monte, comme une superfétation du silex, le sombre château d’If. Cette forme étrange, cette prison autour de laquelle règne une si profonde terreur, cette forteresse qui fait vivre depuis trois cents ans Marseille de ses lugubres traditions… »</a:t>
            </a:r>
            <a:r>
              <a:rPr lang="fr-FR" sz="2000" kern="100" dirty="0">
                <a:latin typeface="Aptos" panose="020B0004020202020204" pitchFamily="34" charset="0"/>
                <a:ea typeface="Aptos" panose="020B0004020202020204" pitchFamily="34" charset="0"/>
                <a:cs typeface="Times New Roman" panose="02020603050405020304" pitchFamily="18" charset="0"/>
              </a:rPr>
              <a:t> </a:t>
            </a:r>
            <a:r>
              <a:rPr lang="fr-FR" sz="2000" i="1" kern="100" dirty="0">
                <a:effectLst/>
                <a:latin typeface="Aptos" panose="020B0004020202020204" pitchFamily="34" charset="0"/>
                <a:ea typeface="Aptos" panose="020B0004020202020204" pitchFamily="34" charset="0"/>
                <a:cs typeface="Times New Roman" panose="02020603050405020304" pitchFamily="18" charset="0"/>
              </a:rPr>
              <a:t>Cette </a:t>
            </a:r>
            <a:r>
              <a:rPr lang="fr-FR" sz="2000" kern="100" dirty="0">
                <a:effectLst/>
                <a:latin typeface="Aptos" panose="020B0004020202020204" pitchFamily="34" charset="0"/>
                <a:ea typeface="Aptos" panose="020B0004020202020204" pitchFamily="34" charset="0"/>
                <a:cs typeface="Times New Roman" panose="02020603050405020304" pitchFamily="18" charset="0"/>
              </a:rPr>
              <a:t>phrase souleva en moi une telle émotion </a:t>
            </a:r>
            <a:r>
              <a:rPr lang="fr-FR" sz="2000" i="1" kern="100" dirty="0">
                <a:effectLst/>
                <a:latin typeface="Aptos" panose="020B0004020202020204" pitchFamily="34" charset="0"/>
                <a:ea typeface="Aptos" panose="020B0004020202020204" pitchFamily="34" charset="0"/>
                <a:cs typeface="Times New Roman" panose="02020603050405020304" pitchFamily="18" charset="0"/>
              </a:rPr>
              <a:t>que je ne vivais plus que pour ces quelques instants de lecture, le soir, où je retournais avec Edmond Dantès dans les sinistres cachots de cette forteresse.</a:t>
            </a:r>
          </a:p>
          <a:p>
            <a:pPr algn="just">
              <a:lnSpc>
                <a:spcPct val="115000"/>
              </a:lnSpc>
              <a:spcAft>
                <a:spcPts val="800"/>
              </a:spcAft>
              <a:buFont typeface="Wingdings" pitchFamily="2" charset="2"/>
              <a:buChar char="Ø"/>
            </a:pPr>
            <a:r>
              <a:rPr lang="fr-FR" sz="2400" b="1" kern="100" dirty="0">
                <a:latin typeface="Aptos" panose="020B0004020202020204" pitchFamily="34" charset="0"/>
                <a:ea typeface="Aptos" panose="020B0004020202020204" pitchFamily="34" charset="0"/>
                <a:cs typeface="Times New Roman" panose="02020603050405020304" pitchFamily="18" charset="0"/>
              </a:rPr>
              <a:t>C</a:t>
            </a:r>
            <a:r>
              <a:rPr lang="fr-FR" sz="2400" b="1" kern="100" dirty="0">
                <a:effectLst/>
                <a:latin typeface="Aptos" panose="020B0004020202020204" pitchFamily="34" charset="0"/>
                <a:ea typeface="Aptos" panose="020B0004020202020204" pitchFamily="34" charset="0"/>
                <a:cs typeface="Times New Roman" panose="02020603050405020304" pitchFamily="18" charset="0"/>
              </a:rPr>
              <a:t>’est bien dans le matériau de la langue, dans la façon de dire, articuler et rythmer dans la langue, que puisent l’émotion et l’imaginaire qui déborderont du récit lui-même.</a:t>
            </a:r>
          </a:p>
          <a:p>
            <a:pPr marL="0" indent="0" algn="just">
              <a:lnSpc>
                <a:spcPct val="115000"/>
              </a:lnSpc>
              <a:spcAft>
                <a:spcPts val="800"/>
              </a:spcAft>
              <a:buNone/>
            </a:pPr>
            <a:endParaRPr lang="fr-FR"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fr-FR" dirty="0"/>
          </a:p>
        </p:txBody>
      </p:sp>
    </p:spTree>
    <p:extLst>
      <p:ext uri="{BB962C8B-B14F-4D97-AF65-F5344CB8AC3E}">
        <p14:creationId xmlns:p14="http://schemas.microsoft.com/office/powerpoint/2010/main" val="24440993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5B0975D-6283-F3F1-2985-48AFA48A237F}"/>
              </a:ext>
            </a:extLst>
          </p:cNvPr>
          <p:cNvSpPr>
            <a:spLocks noGrp="1"/>
          </p:cNvSpPr>
          <p:nvPr>
            <p:ph type="title"/>
          </p:nvPr>
        </p:nvSpPr>
        <p:spPr/>
        <p:txBody>
          <a:bodyPr>
            <a:normAutofit/>
          </a:bodyPr>
          <a:lstStyle/>
          <a:p>
            <a:pPr algn="ctr"/>
            <a:r>
              <a:rPr lang="fr-FR" sz="3200" b="1" dirty="0"/>
              <a:t>Préambule (1)</a:t>
            </a:r>
            <a:endParaRPr lang="fr-FR" sz="3200" dirty="0"/>
          </a:p>
        </p:txBody>
      </p:sp>
      <p:pic>
        <p:nvPicPr>
          <p:cNvPr id="1026" name="Picture 2">
            <a:extLst>
              <a:ext uri="{FF2B5EF4-FFF2-40B4-BE49-F238E27FC236}">
                <a16:creationId xmlns:a16="http://schemas.microsoft.com/office/drawing/2014/main" id="{D19FBCBC-D5C7-9920-412F-DC3F0DAAC07B}"/>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38200" y="2545086"/>
            <a:ext cx="5181600" cy="291241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31DFAF24-9E5A-25F2-83C4-1FC3C8C3C3A8}"/>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172200" y="2545086"/>
            <a:ext cx="5181600" cy="2912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24298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9FD5CC-41EC-80B6-65BC-A468CE4CDC8C}"/>
              </a:ext>
            </a:extLst>
          </p:cNvPr>
          <p:cNvSpPr>
            <a:spLocks noGrp="1"/>
          </p:cNvSpPr>
          <p:nvPr>
            <p:ph type="title"/>
          </p:nvPr>
        </p:nvSpPr>
        <p:spPr>
          <a:xfrm>
            <a:off x="838200" y="365125"/>
            <a:ext cx="10515600" cy="507711"/>
          </a:xfrm>
        </p:spPr>
        <p:style>
          <a:lnRef idx="2">
            <a:schemeClr val="accent1"/>
          </a:lnRef>
          <a:fillRef idx="1">
            <a:schemeClr val="lt1"/>
          </a:fillRef>
          <a:effectRef idx="0">
            <a:schemeClr val="accent1"/>
          </a:effectRef>
          <a:fontRef idx="minor">
            <a:schemeClr val="dk1"/>
          </a:fontRef>
        </p:style>
        <p:txBody>
          <a:bodyPr>
            <a:normAutofit/>
          </a:bodyPr>
          <a:lstStyle/>
          <a:p>
            <a:pPr algn="ctr"/>
            <a:r>
              <a:rPr lang="fr-FR" sz="2400" b="1" i="1" dirty="0"/>
              <a:t>La première fois</a:t>
            </a:r>
          </a:p>
        </p:txBody>
      </p:sp>
      <p:sp>
        <p:nvSpPr>
          <p:cNvPr id="3" name="Espace réservé du contenu 2">
            <a:extLst>
              <a:ext uri="{FF2B5EF4-FFF2-40B4-BE49-F238E27FC236}">
                <a16:creationId xmlns:a16="http://schemas.microsoft.com/office/drawing/2014/main" id="{CE779184-DDFA-0528-5CFC-AAA7FFF6575A}"/>
              </a:ext>
            </a:extLst>
          </p:cNvPr>
          <p:cNvSpPr>
            <a:spLocks noGrp="1"/>
          </p:cNvSpPr>
          <p:nvPr>
            <p:ph sz="half" idx="1"/>
          </p:nvPr>
        </p:nvSpPr>
        <p:spPr>
          <a:xfrm>
            <a:off x="838200" y="1343891"/>
            <a:ext cx="5181600" cy="4833072"/>
          </a:xfrm>
        </p:spPr>
        <p:style>
          <a:lnRef idx="3">
            <a:schemeClr val="lt1"/>
          </a:lnRef>
          <a:fillRef idx="1">
            <a:schemeClr val="accent1"/>
          </a:fillRef>
          <a:effectRef idx="1">
            <a:schemeClr val="accent1"/>
          </a:effectRef>
          <a:fontRef idx="minor">
            <a:schemeClr val="lt1"/>
          </a:fontRef>
        </p:style>
        <p:txBody>
          <a:bodyPr>
            <a:noAutofit/>
          </a:bodyPr>
          <a:lstStyle/>
          <a:p>
            <a:r>
              <a:rPr lang="fr-FR" sz="2000" b="1" dirty="0">
                <a:effectLst/>
                <a:latin typeface="Aptos" panose="020B0004020202020204" pitchFamily="34" charset="0"/>
                <a:ea typeface="Aptos" panose="020B0004020202020204" pitchFamily="34" charset="0"/>
                <a:cs typeface="Times New Roman" panose="02020603050405020304" pitchFamily="18" charset="0"/>
              </a:rPr>
              <a:t>il n’y avait pas rien avant le passeur</a:t>
            </a:r>
            <a:r>
              <a:rPr lang="fr-FR" sz="2000" dirty="0">
                <a:effectLst/>
                <a:latin typeface="Aptos" panose="020B0004020202020204" pitchFamily="34" charset="0"/>
                <a:ea typeface="Aptos" panose="020B0004020202020204" pitchFamily="34" charset="0"/>
                <a:cs typeface="Times New Roman" panose="02020603050405020304" pitchFamily="18" charset="0"/>
              </a:rPr>
              <a:t>. Il y avait </a:t>
            </a:r>
            <a:r>
              <a:rPr lang="fr-FR" sz="2000" b="1" dirty="0">
                <a:effectLst/>
                <a:latin typeface="Aptos" panose="020B0004020202020204" pitchFamily="34" charset="0"/>
                <a:ea typeface="Aptos" panose="020B0004020202020204" pitchFamily="34" charset="0"/>
                <a:cs typeface="Times New Roman" panose="02020603050405020304" pitchFamily="18" charset="0"/>
              </a:rPr>
              <a:t>une voix de lecture, une voix de récit</a:t>
            </a:r>
            <a:r>
              <a:rPr lang="fr-FR" sz="2000" dirty="0">
                <a:effectLst/>
                <a:latin typeface="Aptos" panose="020B0004020202020204" pitchFamily="34" charset="0"/>
                <a:ea typeface="Aptos" panose="020B0004020202020204" pitchFamily="34" charset="0"/>
                <a:cs typeface="Times New Roman" panose="02020603050405020304" pitchFamily="18" charset="0"/>
              </a:rPr>
              <a:t>, celle de la mère</a:t>
            </a:r>
            <a:r>
              <a:rPr lang="fr-FR" sz="2000" b="1" dirty="0">
                <a:effectLst/>
                <a:latin typeface="Aptos" panose="020B0004020202020204" pitchFamily="34" charset="0"/>
                <a:ea typeface="Aptos" panose="020B0004020202020204" pitchFamily="34" charset="0"/>
                <a:cs typeface="Times New Roman" panose="02020603050405020304" pitchFamily="18" charset="0"/>
              </a:rPr>
              <a:t>.</a:t>
            </a:r>
          </a:p>
          <a:p>
            <a:pPr marL="0" indent="0">
              <a:buNone/>
            </a:pPr>
            <a:endParaRPr lang="fr-FR" sz="2000" b="1" dirty="0">
              <a:effectLst/>
              <a:latin typeface="Aptos" panose="020B0004020202020204" pitchFamily="34" charset="0"/>
              <a:ea typeface="Aptos" panose="020B0004020202020204" pitchFamily="34" charset="0"/>
              <a:cs typeface="Times New Roman" panose="02020603050405020304" pitchFamily="18" charset="0"/>
            </a:endParaRPr>
          </a:p>
          <a:p>
            <a:r>
              <a:rPr lang="fr-FR" sz="2000" b="1" dirty="0">
                <a:effectLst/>
                <a:latin typeface="Aptos" panose="020B0004020202020204" pitchFamily="34" charset="0"/>
                <a:ea typeface="Aptos" panose="020B0004020202020204" pitchFamily="34" charset="0"/>
                <a:cs typeface="Times New Roman" panose="02020603050405020304" pitchFamily="18" charset="0"/>
              </a:rPr>
              <a:t>Il y avait eu une première fois de l’expérience mêlée du monde et de l’art, ici celui des mots, de la littérature</a:t>
            </a:r>
            <a:r>
              <a:rPr lang="fr-FR" sz="2000" dirty="0">
                <a:effectLst/>
                <a:latin typeface="Aptos" panose="020B0004020202020204" pitchFamily="34" charset="0"/>
                <a:ea typeface="Aptos" panose="020B0004020202020204" pitchFamily="34" charset="0"/>
                <a:cs typeface="Times New Roman" panose="02020603050405020304" pitchFamily="18" charset="0"/>
              </a:rPr>
              <a:t>.</a:t>
            </a:r>
          </a:p>
          <a:p>
            <a:endParaRPr lang="fr-FR" sz="2000" dirty="0">
              <a:latin typeface="Aptos" panose="020B0004020202020204" pitchFamily="34" charset="0"/>
              <a:ea typeface="Aptos" panose="020B0004020202020204" pitchFamily="34" charset="0"/>
              <a:cs typeface="Times New Roman" panose="02020603050405020304" pitchFamily="18" charset="0"/>
            </a:endParaRPr>
          </a:p>
          <a:p>
            <a:r>
              <a:rPr lang="fr-FR" sz="2000" dirty="0">
                <a:effectLst/>
                <a:latin typeface="Aptos" panose="020B0004020202020204" pitchFamily="34" charset="0"/>
                <a:ea typeface="Aptos" panose="020B0004020202020204" pitchFamily="34" charset="0"/>
                <a:cs typeface="Times New Roman" panose="02020603050405020304" pitchFamily="18" charset="0"/>
              </a:rPr>
              <a:t>C’est là </a:t>
            </a:r>
            <a:r>
              <a:rPr lang="fr-FR" sz="2000" b="1" dirty="0">
                <a:effectLst/>
                <a:latin typeface="Aptos" panose="020B0004020202020204" pitchFamily="34" charset="0"/>
                <a:ea typeface="Aptos" panose="020B0004020202020204" pitchFamily="34" charset="0"/>
                <a:cs typeface="Times New Roman" panose="02020603050405020304" pitchFamily="18" charset="0"/>
              </a:rPr>
              <a:t>le propre de l’art</a:t>
            </a:r>
            <a:r>
              <a:rPr lang="fr-FR" sz="2000" dirty="0">
                <a:effectLst/>
                <a:latin typeface="Aptos" panose="020B0004020202020204" pitchFamily="34" charset="0"/>
                <a:ea typeface="Aptos" panose="020B0004020202020204" pitchFamily="34" charset="0"/>
                <a:cs typeface="Times New Roman" panose="02020603050405020304" pitchFamily="18" charset="0"/>
              </a:rPr>
              <a:t>, qu’il s’agisse de celui de l’écriture, de la peinture, de la musique ou des arts dits vivants, théâtre et danse : </a:t>
            </a:r>
            <a:r>
              <a:rPr lang="fr-FR" sz="2000" b="1" i="1" dirty="0">
                <a:effectLst/>
                <a:latin typeface="Aptos" panose="020B0004020202020204" pitchFamily="34" charset="0"/>
                <a:ea typeface="Aptos" panose="020B0004020202020204" pitchFamily="34" charset="0"/>
                <a:cs typeface="Times New Roman" panose="02020603050405020304" pitchFamily="18" charset="0"/>
              </a:rPr>
              <a:t>nous faire sentir le monde comme si c’était la première fois</a:t>
            </a:r>
            <a:r>
              <a:rPr lang="fr-FR" sz="2000" dirty="0">
                <a:effectLst/>
                <a:latin typeface="Aptos" panose="020B0004020202020204" pitchFamily="34" charset="0"/>
                <a:ea typeface="Aptos" panose="020B0004020202020204" pitchFamily="34" charset="0"/>
                <a:cs typeface="Times New Roman" panose="02020603050405020304" pitchFamily="18" charset="0"/>
              </a:rPr>
              <a:t>.</a:t>
            </a:r>
            <a:r>
              <a:rPr lang="fr-FR" sz="2000" dirty="0">
                <a:effectLst/>
              </a:rPr>
              <a:t> </a:t>
            </a:r>
            <a:endParaRPr lang="fr-FR" sz="2000" dirty="0"/>
          </a:p>
        </p:txBody>
      </p:sp>
      <p:sp>
        <p:nvSpPr>
          <p:cNvPr id="4" name="Espace réservé du contenu 3">
            <a:extLst>
              <a:ext uri="{FF2B5EF4-FFF2-40B4-BE49-F238E27FC236}">
                <a16:creationId xmlns:a16="http://schemas.microsoft.com/office/drawing/2014/main" id="{30F2D165-32F2-8897-6299-7E7070F22452}"/>
              </a:ext>
            </a:extLst>
          </p:cNvPr>
          <p:cNvSpPr>
            <a:spLocks noGrp="1"/>
          </p:cNvSpPr>
          <p:nvPr>
            <p:ph sz="half" idx="2"/>
          </p:nvPr>
        </p:nvSpPr>
        <p:spPr>
          <a:xfrm>
            <a:off x="6172200" y="1343891"/>
            <a:ext cx="5181600" cy="4833072"/>
          </a:xfrm>
        </p:spPr>
        <p:style>
          <a:lnRef idx="3">
            <a:schemeClr val="lt1"/>
          </a:lnRef>
          <a:fillRef idx="1">
            <a:schemeClr val="accent4"/>
          </a:fillRef>
          <a:effectRef idx="1">
            <a:schemeClr val="accent4"/>
          </a:effectRef>
          <a:fontRef idx="minor">
            <a:schemeClr val="lt1"/>
          </a:fontRef>
        </p:style>
        <p:txBody>
          <a:bodyPr>
            <a:normAutofit/>
          </a:bodyPr>
          <a:lstStyle/>
          <a:p>
            <a:pPr algn="just"/>
            <a:r>
              <a:rPr lang="fr-FR" sz="2800" dirty="0"/>
              <a:t>Une expérience esthétique est </a:t>
            </a:r>
            <a:r>
              <a:rPr lang="fr-FR" sz="2800" b="1" dirty="0"/>
              <a:t>une expérience qui nous fait sentir le monde un peu « comme si c’était la première fois ».</a:t>
            </a:r>
          </a:p>
          <a:p>
            <a:pPr marL="0" indent="0" algn="just">
              <a:buNone/>
            </a:pPr>
            <a:endParaRPr lang="fr-FR" sz="2800" dirty="0"/>
          </a:p>
          <a:p>
            <a:pPr algn="just"/>
            <a:r>
              <a:rPr lang="fr-FR" sz="2800" dirty="0"/>
              <a:t>La </a:t>
            </a:r>
            <a:r>
              <a:rPr lang="fr-FR" sz="2800" b="1" dirty="0"/>
              <a:t>force de certaines œuvres </a:t>
            </a:r>
            <a:r>
              <a:rPr lang="fr-FR" sz="2800" dirty="0"/>
              <a:t>est de nous faire vivre une expérience de cet ordre</a:t>
            </a:r>
          </a:p>
          <a:p>
            <a:endParaRPr lang="fr-FR" dirty="0"/>
          </a:p>
        </p:txBody>
      </p:sp>
    </p:spTree>
    <p:extLst>
      <p:ext uri="{BB962C8B-B14F-4D97-AF65-F5344CB8AC3E}">
        <p14:creationId xmlns:p14="http://schemas.microsoft.com/office/powerpoint/2010/main" val="13616939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754D4C-5C50-41E8-1B95-9D695DDB1458}"/>
              </a:ext>
            </a:extLst>
          </p:cNvPr>
          <p:cNvSpPr>
            <a:spLocks noGrp="1"/>
          </p:cNvSpPr>
          <p:nvPr>
            <p:ph type="title"/>
          </p:nvPr>
        </p:nvSpPr>
        <p:spPr>
          <a:xfrm>
            <a:off x="838200" y="365125"/>
            <a:ext cx="10515600" cy="452293"/>
          </a:xfrm>
        </p:spPr>
        <p:style>
          <a:lnRef idx="1">
            <a:schemeClr val="accent4"/>
          </a:lnRef>
          <a:fillRef idx="2">
            <a:schemeClr val="accent4"/>
          </a:fillRef>
          <a:effectRef idx="1">
            <a:schemeClr val="accent4"/>
          </a:effectRef>
          <a:fontRef idx="minor">
            <a:schemeClr val="dk1"/>
          </a:fontRef>
        </p:style>
        <p:txBody>
          <a:bodyPr>
            <a:normAutofit/>
          </a:bodyPr>
          <a:lstStyle/>
          <a:p>
            <a:pPr algn="ctr"/>
            <a:r>
              <a:rPr lang="fr-FR" sz="2400" i="1" dirty="0"/>
              <a:t>La première fois</a:t>
            </a:r>
          </a:p>
        </p:txBody>
      </p:sp>
      <p:sp>
        <p:nvSpPr>
          <p:cNvPr id="3" name="Espace réservé du contenu 2">
            <a:extLst>
              <a:ext uri="{FF2B5EF4-FFF2-40B4-BE49-F238E27FC236}">
                <a16:creationId xmlns:a16="http://schemas.microsoft.com/office/drawing/2014/main" id="{78DCBF23-7559-E6E7-3CB6-8FE6F4685C66}"/>
              </a:ext>
            </a:extLst>
          </p:cNvPr>
          <p:cNvSpPr>
            <a:spLocks noGrp="1"/>
          </p:cNvSpPr>
          <p:nvPr>
            <p:ph sz="half" idx="1"/>
          </p:nvPr>
        </p:nvSpPr>
        <p:spPr>
          <a:xfrm>
            <a:off x="838200" y="1191491"/>
            <a:ext cx="5181600" cy="4985472"/>
          </a:xfrm>
        </p:spPr>
        <p:style>
          <a:lnRef idx="3">
            <a:schemeClr val="lt1"/>
          </a:lnRef>
          <a:fillRef idx="1">
            <a:schemeClr val="accent1"/>
          </a:fillRef>
          <a:effectRef idx="1">
            <a:schemeClr val="accent1"/>
          </a:effectRef>
          <a:fontRef idx="minor">
            <a:schemeClr val="lt1"/>
          </a:fontRef>
        </p:style>
        <p:txBody>
          <a:bodyPr>
            <a:normAutofit fontScale="92500" lnSpcReduction="10000"/>
          </a:bodyPr>
          <a:lstStyle/>
          <a:p>
            <a:pPr algn="just"/>
            <a:endParaRPr lang="fr-FR" sz="2800" dirty="0"/>
          </a:p>
          <a:p>
            <a:pPr algn="just"/>
            <a:endParaRPr lang="fr-FR" dirty="0"/>
          </a:p>
          <a:p>
            <a:pPr marL="0" indent="0" algn="just">
              <a:buNone/>
            </a:pPr>
            <a:endParaRPr lang="fr-FR" sz="2800" dirty="0"/>
          </a:p>
          <a:p>
            <a:pPr marL="0" indent="0" algn="just">
              <a:buNone/>
            </a:pPr>
            <a:r>
              <a:rPr lang="fr-FR" sz="2800" dirty="0"/>
              <a:t>C’est aussi </a:t>
            </a:r>
            <a:r>
              <a:rPr lang="fr-FR" sz="2800" b="1" dirty="0"/>
              <a:t>une formule qui vient souvent dans le propos de l’artiste</a:t>
            </a:r>
            <a:r>
              <a:rPr lang="fr-FR" sz="2800" dirty="0"/>
              <a:t> quand il parle de son œuvre ou de son travail.</a:t>
            </a:r>
            <a:endParaRPr lang="fr-FR" sz="2800" b="1" dirty="0"/>
          </a:p>
          <a:p>
            <a:pPr algn="just"/>
            <a:endParaRPr lang="fr-FR" sz="2800" b="1" dirty="0"/>
          </a:p>
          <a:p>
            <a:pPr algn="just"/>
            <a:endParaRPr lang="fr-FR" sz="2800" b="1" dirty="0"/>
          </a:p>
          <a:p>
            <a:endParaRPr lang="fr-FR" dirty="0"/>
          </a:p>
        </p:txBody>
      </p:sp>
      <p:sp>
        <p:nvSpPr>
          <p:cNvPr id="4" name="Espace réservé du contenu 3">
            <a:extLst>
              <a:ext uri="{FF2B5EF4-FFF2-40B4-BE49-F238E27FC236}">
                <a16:creationId xmlns:a16="http://schemas.microsoft.com/office/drawing/2014/main" id="{D28BC64E-D0D4-5A4C-A4D4-8513920A751B}"/>
              </a:ext>
            </a:extLst>
          </p:cNvPr>
          <p:cNvSpPr>
            <a:spLocks noGrp="1"/>
          </p:cNvSpPr>
          <p:nvPr>
            <p:ph sz="half" idx="2"/>
          </p:nvPr>
        </p:nvSpPr>
        <p:spPr>
          <a:xfrm>
            <a:off x="6172200" y="1191491"/>
            <a:ext cx="5181600" cy="4985472"/>
          </a:xfrm>
        </p:spPr>
        <p:style>
          <a:lnRef idx="2">
            <a:schemeClr val="accent4">
              <a:shade val="15000"/>
            </a:schemeClr>
          </a:lnRef>
          <a:fillRef idx="1">
            <a:schemeClr val="accent4"/>
          </a:fillRef>
          <a:effectRef idx="0">
            <a:schemeClr val="accent4"/>
          </a:effectRef>
          <a:fontRef idx="minor">
            <a:schemeClr val="lt1"/>
          </a:fontRef>
        </p:style>
        <p:txBody>
          <a:bodyPr>
            <a:normAutofit fontScale="92500" lnSpcReduction="10000"/>
          </a:bodyPr>
          <a:lstStyle/>
          <a:p>
            <a:pPr algn="just">
              <a:buFont typeface="Wingdings" pitchFamily="2" charset="2"/>
              <a:buChar char="q"/>
            </a:pPr>
            <a:r>
              <a:rPr lang="fr-FR" sz="2800" dirty="0">
                <a:solidFill>
                  <a:sysClr val="windowText" lastClr="000000"/>
                </a:solidFill>
                <a:latin typeface="Times New Roman" charset="0"/>
                <a:ea typeface="Calibri" charset="0"/>
                <a:cs typeface="Times New Roman" charset="0"/>
              </a:rPr>
              <a:t>« </a:t>
            </a:r>
            <a:r>
              <a:rPr lang="fr-FR" sz="2800" i="1" dirty="0">
                <a:solidFill>
                  <a:sysClr val="windowText" lastClr="000000"/>
                </a:solidFill>
                <a:latin typeface="Times New Roman" charset="0"/>
                <a:ea typeface="Calibri" charset="0"/>
                <a:cs typeface="Times New Roman" charset="0"/>
              </a:rPr>
              <a:t>Maintenant, vous allez traverser la scène en marchant, en diagonale, mais essayez de marcher comme si vous marchiez pour la première fois. Chaque fois que vous faites un mouvement, faites-le comme si vous l'inventiez, comme si vous le créiez ; la moindre chose doit être une invention, même un simple pas, faites comme si c'était la première fois... »</a:t>
            </a:r>
          </a:p>
          <a:p>
            <a:pPr>
              <a:buFont typeface="Wingdings" pitchFamily="2" charset="2"/>
              <a:buChar char="q"/>
            </a:pPr>
            <a:endParaRPr lang="fr-FR" sz="2800" i="1" dirty="0">
              <a:solidFill>
                <a:sysClr val="windowText" lastClr="000000"/>
              </a:solidFill>
              <a:latin typeface="Times New Roman" charset="0"/>
              <a:ea typeface="Calibri" charset="0"/>
              <a:cs typeface="Times New Roman" charset="0"/>
            </a:endParaRPr>
          </a:p>
          <a:p>
            <a:pPr marL="0" indent="0">
              <a:buNone/>
            </a:pPr>
            <a:r>
              <a:rPr lang="fr-FR" sz="2000" i="1" dirty="0">
                <a:solidFill>
                  <a:sysClr val="windowText" lastClr="000000"/>
                </a:solidFill>
                <a:latin typeface="Times New Roman" charset="0"/>
                <a:ea typeface="Calibri" charset="0"/>
                <a:cs typeface="Times New Roman" charset="0"/>
              </a:rPr>
              <a:t>(Consigne d’une chorégraphe à ses danseurs et danseuses) </a:t>
            </a:r>
            <a:endParaRPr lang="fr-FR" sz="2000" dirty="0"/>
          </a:p>
          <a:p>
            <a:endParaRPr lang="fr-FR" dirty="0"/>
          </a:p>
        </p:txBody>
      </p:sp>
    </p:spTree>
    <p:extLst>
      <p:ext uri="{BB962C8B-B14F-4D97-AF65-F5344CB8AC3E}">
        <p14:creationId xmlns:p14="http://schemas.microsoft.com/office/powerpoint/2010/main" val="14363819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9F5EB5-EDC8-6948-B2D1-52C2D541129A}"/>
              </a:ext>
            </a:extLst>
          </p:cNvPr>
          <p:cNvSpPr>
            <a:spLocks noGrp="1"/>
          </p:cNvSpPr>
          <p:nvPr>
            <p:ph type="title"/>
          </p:nvPr>
        </p:nvSpPr>
        <p:spPr>
          <a:xfrm>
            <a:off x="1086173" y="458114"/>
            <a:ext cx="10515600" cy="84327"/>
          </a:xfrm>
        </p:spPr>
        <p:style>
          <a:lnRef idx="1">
            <a:schemeClr val="accent1"/>
          </a:lnRef>
          <a:fillRef idx="2">
            <a:schemeClr val="accent1"/>
          </a:fillRef>
          <a:effectRef idx="1">
            <a:schemeClr val="accent1"/>
          </a:effectRef>
          <a:fontRef idx="minor">
            <a:schemeClr val="dk1"/>
          </a:fontRef>
        </p:style>
        <p:txBody>
          <a:bodyPr>
            <a:normAutofit fontScale="90000"/>
          </a:bodyPr>
          <a:lstStyle/>
          <a:p>
            <a:pPr algn="ctr"/>
            <a:endParaRPr lang="fr-FR" sz="2400" b="1" i="1" dirty="0"/>
          </a:p>
        </p:txBody>
      </p:sp>
      <p:sp>
        <p:nvSpPr>
          <p:cNvPr id="3" name="Espace réservé du contenu 2">
            <a:extLst>
              <a:ext uri="{FF2B5EF4-FFF2-40B4-BE49-F238E27FC236}">
                <a16:creationId xmlns:a16="http://schemas.microsoft.com/office/drawing/2014/main" id="{5E0E43D0-D12A-7C41-A6E7-7A86E2C2BC31}"/>
              </a:ext>
            </a:extLst>
          </p:cNvPr>
          <p:cNvSpPr>
            <a:spLocks noGrp="1"/>
          </p:cNvSpPr>
          <p:nvPr>
            <p:ph sz="half" idx="1"/>
          </p:nvPr>
        </p:nvSpPr>
        <p:spPr>
          <a:xfrm>
            <a:off x="838200" y="2078181"/>
            <a:ext cx="4598324" cy="4089863"/>
          </a:xfrm>
        </p:spPr>
        <p:style>
          <a:lnRef idx="3">
            <a:schemeClr val="lt1"/>
          </a:lnRef>
          <a:fillRef idx="1">
            <a:schemeClr val="accent1"/>
          </a:fillRef>
          <a:effectRef idx="1">
            <a:schemeClr val="accent1"/>
          </a:effectRef>
          <a:fontRef idx="minor">
            <a:schemeClr val="lt1"/>
          </a:fontRef>
        </p:style>
        <p:txBody>
          <a:bodyPr>
            <a:normAutofit/>
          </a:bodyPr>
          <a:lstStyle/>
          <a:p>
            <a:pPr marL="0" indent="0" algn="just">
              <a:buNone/>
            </a:pPr>
            <a:endParaRPr lang="fr-FR" dirty="0"/>
          </a:p>
          <a:p>
            <a:pPr algn="just"/>
            <a:endParaRPr lang="fr-FR" b="1" dirty="0"/>
          </a:p>
          <a:p>
            <a:pPr algn="just"/>
            <a:r>
              <a:rPr lang="fr-FR" sz="2400" b="1" dirty="0"/>
              <a:t>« </a:t>
            </a:r>
            <a:r>
              <a:rPr lang="fr-FR" sz="2400" b="1" i="1" dirty="0"/>
              <a:t>Et voilà que pour rendre la sensation de la vie, pour ressentir les objets, pour faire de la pierre une pierre, il existe ce qu’on appelle l’art</a:t>
            </a:r>
            <a:r>
              <a:rPr lang="fr-FR" sz="2400" b="1" dirty="0"/>
              <a:t> ».</a:t>
            </a:r>
          </a:p>
          <a:p>
            <a:pPr marL="0" indent="0" algn="r">
              <a:buNone/>
            </a:pPr>
            <a:r>
              <a:rPr lang="fr-FR" dirty="0"/>
              <a:t>Victor Chklovski</a:t>
            </a:r>
          </a:p>
          <a:p>
            <a:pPr marL="0" indent="0" algn="r">
              <a:buNone/>
            </a:pPr>
            <a:r>
              <a:rPr lang="fr-FR" sz="2000" i="1" dirty="0"/>
              <a:t>Ci-contre sculpture R. </a:t>
            </a:r>
            <a:r>
              <a:rPr lang="fr-FR" sz="2000" i="1" dirty="0" err="1"/>
              <a:t>Erruti</a:t>
            </a:r>
            <a:endParaRPr lang="fr-FR" sz="2000" i="1" dirty="0"/>
          </a:p>
        </p:txBody>
      </p:sp>
      <p:pic>
        <p:nvPicPr>
          <p:cNvPr id="5" name="Espace réservé du contenu 4">
            <a:extLst>
              <a:ext uri="{FF2B5EF4-FFF2-40B4-BE49-F238E27FC236}">
                <a16:creationId xmlns:a16="http://schemas.microsoft.com/office/drawing/2014/main" id="{E73058DC-A393-E047-8B81-45A2C8B5A71A}"/>
              </a:ext>
            </a:extLst>
          </p:cNvPr>
          <p:cNvPicPr>
            <a:picLocks noGrp="1" noChangeAspect="1"/>
          </p:cNvPicPr>
          <p:nvPr>
            <p:ph sz="half" idx="2"/>
          </p:nvPr>
        </p:nvPicPr>
        <p:blipFill>
          <a:blip/>
          <a:stretch>
            <a:fillRect/>
          </a:stretch>
        </p:blipFill>
        <p:spPr>
          <a:xfrm>
            <a:off x="5586153" y="1546168"/>
            <a:ext cx="6367549" cy="5004262"/>
          </a:xfrm>
          <a:prstGeom prst="rect">
            <a:avLst/>
          </a:prstGeom>
        </p:spPr>
      </p:pic>
      <p:pic>
        <p:nvPicPr>
          <p:cNvPr id="4" name="Espace réservé du contenu 4">
            <a:extLst>
              <a:ext uri="{FF2B5EF4-FFF2-40B4-BE49-F238E27FC236}">
                <a16:creationId xmlns:a16="http://schemas.microsoft.com/office/drawing/2014/main" id="{3C839902-306E-0889-FA41-93AE1389F9E9}"/>
              </a:ext>
            </a:extLst>
          </p:cNvPr>
          <p:cNvPicPr>
            <a:picLocks noChangeAspect="1"/>
          </p:cNvPicPr>
          <p:nvPr/>
        </p:nvPicPr>
        <p:blipFill>
          <a:blip r:embed="rId3"/>
          <a:stretch>
            <a:fillRect/>
          </a:stretch>
        </p:blipFill>
        <p:spPr>
          <a:xfrm>
            <a:off x="5586152" y="1620981"/>
            <a:ext cx="6367549" cy="4547063"/>
          </a:xfrm>
          <a:prstGeom prst="rect">
            <a:avLst/>
          </a:prstGeom>
        </p:spPr>
      </p:pic>
    </p:spTree>
    <p:extLst>
      <p:ext uri="{BB962C8B-B14F-4D97-AF65-F5344CB8AC3E}">
        <p14:creationId xmlns:p14="http://schemas.microsoft.com/office/powerpoint/2010/main" val="10693598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C5912C-5901-A19E-CB24-8A0D86827000}"/>
              </a:ext>
            </a:extLst>
          </p:cNvPr>
          <p:cNvSpPr>
            <a:spLocks noGrp="1"/>
          </p:cNvSpPr>
          <p:nvPr>
            <p:ph type="title"/>
          </p:nvPr>
        </p:nvSpPr>
        <p:spPr>
          <a:xfrm>
            <a:off x="838200" y="365125"/>
            <a:ext cx="10515600" cy="701675"/>
          </a:xfrm>
        </p:spPr>
        <p:style>
          <a:lnRef idx="2">
            <a:schemeClr val="accent1"/>
          </a:lnRef>
          <a:fillRef idx="1">
            <a:schemeClr val="lt1"/>
          </a:fillRef>
          <a:effectRef idx="0">
            <a:schemeClr val="accent1"/>
          </a:effectRef>
          <a:fontRef idx="minor">
            <a:schemeClr val="dk1"/>
          </a:fontRef>
        </p:style>
        <p:txBody>
          <a:bodyPr>
            <a:noAutofit/>
          </a:bodyPr>
          <a:lstStyle/>
          <a:p>
            <a:pPr algn="ctr"/>
            <a:r>
              <a:rPr lang="fr-FR" sz="2400" b="1" i="1" dirty="0">
                <a:effectLst/>
                <a:latin typeface="Aptos" panose="020B0004020202020204" pitchFamily="34" charset="0"/>
                <a:ea typeface="Aptos" panose="020B0004020202020204" pitchFamily="34" charset="0"/>
                <a:cs typeface="Times New Roman" panose="02020603050405020304" pitchFamily="18" charset="0"/>
              </a:rPr>
              <a:t>Une expérience qui n’est pas réservée à la seule rencontre avec les œuvres d’art</a:t>
            </a:r>
            <a:r>
              <a:rPr lang="fr-FR" sz="2400" b="1" i="1" dirty="0">
                <a:effectLst/>
              </a:rPr>
              <a:t> </a:t>
            </a:r>
            <a:endParaRPr lang="fr-FR" sz="2400" b="1" i="1" dirty="0"/>
          </a:p>
        </p:txBody>
      </p:sp>
      <p:pic>
        <p:nvPicPr>
          <p:cNvPr id="5122" name="Picture 2" descr="Neige, Paysage, Des Arbres">
            <a:extLst>
              <a:ext uri="{FF2B5EF4-FFF2-40B4-BE49-F238E27FC236}">
                <a16:creationId xmlns:a16="http://schemas.microsoft.com/office/drawing/2014/main" id="{2FDCD871-1EF6-EB16-4F7F-3A0197F6F57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28075" y="1427163"/>
            <a:ext cx="7135849" cy="4749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73309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43F84B5-F10F-1B72-D7EC-C796A83B2C7C}"/>
              </a:ext>
            </a:extLst>
          </p:cNvPr>
          <p:cNvSpPr>
            <a:spLocks noGrp="1"/>
          </p:cNvSpPr>
          <p:nvPr>
            <p:ph type="title"/>
          </p:nvPr>
        </p:nvSpPr>
        <p:spPr>
          <a:xfrm>
            <a:off x="838200" y="365125"/>
            <a:ext cx="10515600" cy="757093"/>
          </a:xfrm>
        </p:spPr>
        <p:style>
          <a:lnRef idx="2">
            <a:schemeClr val="accent1"/>
          </a:lnRef>
          <a:fillRef idx="1">
            <a:schemeClr val="lt1"/>
          </a:fillRef>
          <a:effectRef idx="0">
            <a:schemeClr val="accent1"/>
          </a:effectRef>
          <a:fontRef idx="minor">
            <a:schemeClr val="dk1"/>
          </a:fontRef>
        </p:style>
        <p:txBody>
          <a:bodyPr>
            <a:normAutofit/>
          </a:bodyPr>
          <a:lstStyle/>
          <a:p>
            <a:pPr algn="ctr"/>
            <a:r>
              <a:rPr lang="fr-FR" sz="2400" b="1" i="1" dirty="0">
                <a:latin typeface="Aptos" panose="020B0004020202020204" pitchFamily="34" charset="0"/>
                <a:ea typeface="Aptos" panose="020B0004020202020204" pitchFamily="34" charset="0"/>
                <a:cs typeface="Times New Roman" panose="02020603050405020304" pitchFamily="18" charset="0"/>
              </a:rPr>
              <a:t>L</a:t>
            </a:r>
            <a:r>
              <a:rPr lang="fr-FR" sz="2400" b="1" i="1" dirty="0">
                <a:effectLst/>
                <a:latin typeface="Aptos" panose="020B0004020202020204" pitchFamily="34" charset="0"/>
                <a:ea typeface="Aptos" panose="020B0004020202020204" pitchFamily="34" charset="0"/>
                <a:cs typeface="Times New Roman" panose="02020603050405020304" pitchFamily="18" charset="0"/>
              </a:rPr>
              <a:t>a première fois n’est pas nécessairement au commencement</a:t>
            </a:r>
            <a:r>
              <a:rPr lang="fr-FR" sz="2400" b="1" i="1" dirty="0">
                <a:effectLst/>
              </a:rPr>
              <a:t> </a:t>
            </a:r>
            <a:endParaRPr lang="fr-FR" sz="2400" b="1" i="1" dirty="0"/>
          </a:p>
        </p:txBody>
      </p:sp>
      <p:sp>
        <p:nvSpPr>
          <p:cNvPr id="3" name="Espace réservé du contenu 2">
            <a:extLst>
              <a:ext uri="{FF2B5EF4-FFF2-40B4-BE49-F238E27FC236}">
                <a16:creationId xmlns:a16="http://schemas.microsoft.com/office/drawing/2014/main" id="{A131B14A-1B54-0B7B-3D67-B325D43F5AF8}"/>
              </a:ext>
            </a:extLst>
          </p:cNvPr>
          <p:cNvSpPr>
            <a:spLocks noGrp="1"/>
          </p:cNvSpPr>
          <p:nvPr>
            <p:ph idx="1"/>
          </p:nvPr>
        </p:nvSpPr>
        <p:spPr>
          <a:xfrm>
            <a:off x="838200" y="1413164"/>
            <a:ext cx="10515600" cy="4763799"/>
          </a:xfrm>
        </p:spPr>
        <p:style>
          <a:lnRef idx="3">
            <a:schemeClr val="lt1"/>
          </a:lnRef>
          <a:fillRef idx="1">
            <a:schemeClr val="accent1"/>
          </a:fillRef>
          <a:effectRef idx="1">
            <a:schemeClr val="accent1"/>
          </a:effectRef>
          <a:fontRef idx="minor">
            <a:schemeClr val="lt1"/>
          </a:fontRef>
        </p:style>
        <p:txBody>
          <a:bodyPr>
            <a:normAutofit lnSpcReduction="10000"/>
          </a:bodyPr>
          <a:lstStyle/>
          <a:p>
            <a:r>
              <a:rPr lang="fr-FR" sz="2400" dirty="0">
                <a:effectLst/>
                <a:latin typeface="Aptos" panose="020B0004020202020204" pitchFamily="34" charset="0"/>
                <a:ea typeface="Aptos" panose="020B0004020202020204" pitchFamily="34" charset="0"/>
                <a:cs typeface="Times New Roman" panose="02020603050405020304" pitchFamily="18" charset="0"/>
              </a:rPr>
              <a:t>Si l’entrée en lecture comme expérience esthétique dépend d’une première fois, </a:t>
            </a:r>
            <a:r>
              <a:rPr lang="fr-FR" sz="2400" b="1" dirty="0">
                <a:effectLst/>
                <a:latin typeface="Aptos" panose="020B0004020202020204" pitchFamily="34" charset="0"/>
                <a:ea typeface="Aptos" panose="020B0004020202020204" pitchFamily="34" charset="0"/>
                <a:cs typeface="Times New Roman" panose="02020603050405020304" pitchFamily="18" charset="0"/>
              </a:rPr>
              <a:t>comment  celui qui n’a pas eu, pas connu de première fois pourra-t-il y entrer ?</a:t>
            </a:r>
            <a:r>
              <a:rPr lang="fr-FR" sz="2400" b="1" dirty="0">
                <a:effectLst/>
              </a:rPr>
              <a:t> </a:t>
            </a:r>
            <a:endParaRPr lang="fr-FR" sz="2400" b="1" dirty="0"/>
          </a:p>
          <a:p>
            <a:pPr marL="342900" indent="-342900">
              <a:buAutoNum type="alphaLcParenR"/>
            </a:pPr>
            <a:r>
              <a:rPr lang="fr-FR" sz="2400" b="1" dirty="0">
                <a:latin typeface="Aptos" panose="020B0004020202020204" pitchFamily="34" charset="0"/>
                <a:cs typeface="Times New Roman" panose="02020603050405020304" pitchFamily="18" charset="0"/>
              </a:rPr>
              <a:t>I</a:t>
            </a:r>
            <a:r>
              <a:rPr lang="fr-FR" sz="2400" b="1" dirty="0">
                <a:effectLst/>
                <a:latin typeface="Aptos" panose="020B0004020202020204" pitchFamily="34" charset="0"/>
                <a:ea typeface="Aptos" panose="020B0004020202020204" pitchFamily="34" charset="0"/>
                <a:cs typeface="Times New Roman" panose="02020603050405020304" pitchFamily="18" charset="0"/>
              </a:rPr>
              <a:t>l y a toujours pour chacun une expérience de la première fois. </a:t>
            </a:r>
            <a:r>
              <a:rPr lang="fr-FR" sz="2400" dirty="0">
                <a:effectLst/>
                <a:latin typeface="Aptos" panose="020B0004020202020204" pitchFamily="34" charset="0"/>
                <a:ea typeface="Aptos" panose="020B0004020202020204" pitchFamily="34" charset="0"/>
                <a:cs typeface="Times New Roman" panose="02020603050405020304" pitchFamily="18" charset="0"/>
              </a:rPr>
              <a:t>Ce spectacle de la neige, par exemple en est une, en a été une.</a:t>
            </a:r>
          </a:p>
          <a:p>
            <a:pPr marL="0" indent="0">
              <a:buNone/>
            </a:pPr>
            <a:r>
              <a:rPr lang="fr-FR" sz="2400" b="1" dirty="0">
                <a:effectLst/>
                <a:latin typeface="Aptos" panose="020B0004020202020204" pitchFamily="34" charset="0"/>
                <a:ea typeface="Aptos" panose="020B0004020202020204" pitchFamily="34" charset="0"/>
                <a:cs typeface="Times New Roman" panose="02020603050405020304" pitchFamily="18" charset="0"/>
              </a:rPr>
              <a:t>C’est pourquoi il ne faudrait pas enfermer cette problématique de l’entrée en lecture dans le seul cadre de la culture cultivée </a:t>
            </a:r>
            <a:r>
              <a:rPr lang="fr-FR" sz="2400" dirty="0">
                <a:effectLst/>
                <a:latin typeface="Aptos" panose="020B0004020202020204" pitchFamily="34" charset="0"/>
                <a:ea typeface="Aptos" panose="020B0004020202020204" pitchFamily="34" charset="0"/>
                <a:cs typeface="Times New Roman" panose="02020603050405020304" pitchFamily="18" charset="0"/>
              </a:rPr>
              <a:t>; un spectacle naturel, </a:t>
            </a:r>
            <a:r>
              <a:rPr lang="fr-FR" sz="2400" b="1" dirty="0">
                <a:effectLst/>
                <a:latin typeface="Aptos" panose="020B0004020202020204" pitchFamily="34" charset="0"/>
                <a:ea typeface="Aptos" panose="020B0004020202020204" pitchFamily="34" charset="0"/>
                <a:cs typeface="Times New Roman" panose="02020603050405020304" pitchFamily="18" charset="0"/>
              </a:rPr>
              <a:t>un spectacle de la rue peut y suffire</a:t>
            </a:r>
            <a:r>
              <a:rPr lang="fr-FR" sz="2400" b="1" dirty="0">
                <a:effectLst/>
              </a:rPr>
              <a:t> </a:t>
            </a:r>
            <a:endParaRPr lang="fr-FR" sz="2400" b="1" dirty="0"/>
          </a:p>
          <a:p>
            <a:pPr marL="0" indent="0">
              <a:buNone/>
            </a:pPr>
            <a:r>
              <a:rPr lang="fr-FR" sz="2400" i="1" dirty="0"/>
              <a:t>« Les livres se résumaient à la voix de ma mère. Le seul que je pus lire d’un seul regard fut le grand livre de la rue ».  </a:t>
            </a:r>
            <a:r>
              <a:rPr lang="fr-FR" sz="2400" dirty="0"/>
              <a:t>(R. Frégni, p. 18)</a:t>
            </a:r>
          </a:p>
          <a:p>
            <a:pPr marL="0" indent="0">
              <a:buNone/>
            </a:pPr>
            <a:r>
              <a:rPr lang="fr-FR" sz="2400" dirty="0"/>
              <a:t>b) </a:t>
            </a:r>
            <a:r>
              <a:rPr lang="fr-FR" sz="2400" b="1" dirty="0">
                <a:effectLst/>
                <a:latin typeface="Aptos" panose="020B0004020202020204" pitchFamily="34" charset="0"/>
                <a:ea typeface="Aptos" panose="020B0004020202020204" pitchFamily="34" charset="0"/>
                <a:cs typeface="Times New Roman" panose="02020603050405020304" pitchFamily="18" charset="0"/>
              </a:rPr>
              <a:t>la première fois n’est pas nécessairement au commencement</a:t>
            </a:r>
            <a:r>
              <a:rPr lang="fr-FR" sz="2400" dirty="0">
                <a:effectLst/>
                <a:latin typeface="Aptos" panose="020B0004020202020204" pitchFamily="34" charset="0"/>
                <a:ea typeface="Aptos" panose="020B0004020202020204" pitchFamily="34" charset="0"/>
                <a:cs typeface="Times New Roman" panose="02020603050405020304" pitchFamily="18" charset="0"/>
              </a:rPr>
              <a:t>, </a:t>
            </a:r>
            <a:r>
              <a:rPr lang="fr-FR" sz="2400" b="1" dirty="0">
                <a:effectLst/>
                <a:latin typeface="Aptos" panose="020B0004020202020204" pitchFamily="34" charset="0"/>
                <a:ea typeface="Aptos" panose="020B0004020202020204" pitchFamily="34" charset="0"/>
                <a:cs typeface="Times New Roman" panose="02020603050405020304" pitchFamily="18" charset="0"/>
              </a:rPr>
              <a:t>elle peut toujours advenir</a:t>
            </a:r>
            <a:r>
              <a:rPr lang="fr-FR" sz="2400" dirty="0">
                <a:effectLst/>
                <a:latin typeface="Aptos" panose="020B0004020202020204" pitchFamily="34" charset="0"/>
                <a:ea typeface="Aptos" panose="020B0004020202020204" pitchFamily="34" charset="0"/>
                <a:cs typeface="Times New Roman" panose="02020603050405020304" pitchFamily="18" charset="0"/>
              </a:rPr>
              <a:t>. Et c’est bien sûr une excellente nouvelle, </a:t>
            </a:r>
            <a:r>
              <a:rPr lang="fr-FR" sz="2400" b="1" dirty="0">
                <a:effectLst/>
                <a:latin typeface="Aptos" panose="020B0004020202020204" pitchFamily="34" charset="0"/>
                <a:ea typeface="Aptos" panose="020B0004020202020204" pitchFamily="34" charset="0"/>
                <a:cs typeface="Times New Roman" panose="02020603050405020304" pitchFamily="18" charset="0"/>
              </a:rPr>
              <a:t>tout n’est pas toujours déjà joué,</a:t>
            </a:r>
            <a:r>
              <a:rPr lang="fr-FR" sz="2400" dirty="0">
                <a:effectLst/>
                <a:latin typeface="Aptos" panose="020B0004020202020204" pitchFamily="34" charset="0"/>
                <a:ea typeface="Aptos" panose="020B0004020202020204" pitchFamily="34" charset="0"/>
                <a:cs typeface="Times New Roman" panose="02020603050405020304" pitchFamily="18" charset="0"/>
              </a:rPr>
              <a:t> la porte d’entrée dans l’expérience esthétique, et ici dans la lecture peut à toute occasion s’ouvrir.</a:t>
            </a:r>
            <a:r>
              <a:rPr lang="fr-FR" sz="2400" dirty="0">
                <a:effectLst/>
              </a:rPr>
              <a:t> </a:t>
            </a:r>
            <a:endParaRPr lang="fr-FR" sz="2400" dirty="0"/>
          </a:p>
        </p:txBody>
      </p:sp>
    </p:spTree>
    <p:extLst>
      <p:ext uri="{BB962C8B-B14F-4D97-AF65-F5344CB8AC3E}">
        <p14:creationId xmlns:p14="http://schemas.microsoft.com/office/powerpoint/2010/main" val="41510166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F26967D-6C46-24AC-09F0-2D49443B2FF0}"/>
              </a:ext>
            </a:extLst>
          </p:cNvPr>
          <p:cNvSpPr>
            <a:spLocks noGrp="1"/>
          </p:cNvSpPr>
          <p:nvPr>
            <p:ph type="title"/>
          </p:nvPr>
        </p:nvSpPr>
        <p:spPr>
          <a:xfrm>
            <a:off x="838200" y="365125"/>
            <a:ext cx="10515600" cy="165453"/>
          </a:xfrm>
        </p:spPr>
        <p:style>
          <a:lnRef idx="2">
            <a:schemeClr val="accent4">
              <a:shade val="15000"/>
            </a:schemeClr>
          </a:lnRef>
          <a:fillRef idx="1">
            <a:schemeClr val="accent4"/>
          </a:fillRef>
          <a:effectRef idx="0">
            <a:schemeClr val="accent4"/>
          </a:effectRef>
          <a:fontRef idx="minor">
            <a:schemeClr val="lt1"/>
          </a:fontRef>
        </p:style>
        <p:txBody>
          <a:bodyPr>
            <a:normAutofit fontScale="90000"/>
          </a:bodyPr>
          <a:lstStyle/>
          <a:p>
            <a:endParaRPr lang="fr-FR" dirty="0"/>
          </a:p>
        </p:txBody>
      </p:sp>
      <p:sp>
        <p:nvSpPr>
          <p:cNvPr id="3" name="Espace réservé du contenu 2">
            <a:extLst>
              <a:ext uri="{FF2B5EF4-FFF2-40B4-BE49-F238E27FC236}">
                <a16:creationId xmlns:a16="http://schemas.microsoft.com/office/drawing/2014/main" id="{940124B9-3698-63F8-793C-B0F9C0DC4046}"/>
              </a:ext>
            </a:extLst>
          </p:cNvPr>
          <p:cNvSpPr>
            <a:spLocks noGrp="1"/>
          </p:cNvSpPr>
          <p:nvPr>
            <p:ph idx="1"/>
          </p:nvPr>
        </p:nvSpPr>
        <p:spPr>
          <a:xfrm>
            <a:off x="838200" y="1095022"/>
            <a:ext cx="10515600" cy="5081941"/>
          </a:xfrm>
        </p:spPr>
        <p:style>
          <a:lnRef idx="3">
            <a:schemeClr val="lt1"/>
          </a:lnRef>
          <a:fillRef idx="1">
            <a:schemeClr val="accent1"/>
          </a:fillRef>
          <a:effectRef idx="1">
            <a:schemeClr val="accent1"/>
          </a:effectRef>
          <a:fontRef idx="minor">
            <a:schemeClr val="lt1"/>
          </a:fontRef>
        </p:style>
        <p:txBody>
          <a:bodyPr>
            <a:normAutofit fontScale="92500"/>
          </a:bodyPr>
          <a:lstStyle/>
          <a:p>
            <a:r>
              <a:rPr lang="fr-FR" sz="2400" dirty="0">
                <a:effectLst/>
                <a:latin typeface="Aptos" panose="020B0004020202020204" pitchFamily="34" charset="0"/>
                <a:ea typeface="Aptos" panose="020B0004020202020204" pitchFamily="34" charset="0"/>
                <a:cs typeface="Times New Roman" panose="02020603050405020304" pitchFamily="18" charset="0"/>
              </a:rPr>
              <a:t>Il est bien possible  que ce </a:t>
            </a:r>
            <a:r>
              <a:rPr lang="fr-FR" sz="2400" dirty="0">
                <a:latin typeface="Aptos" panose="020B0004020202020204" pitchFamily="34" charset="0"/>
                <a:ea typeface="Aptos" panose="020B0004020202020204" pitchFamily="34" charset="0"/>
                <a:cs typeface="Times New Roman" panose="02020603050405020304" pitchFamily="18" charset="0"/>
              </a:rPr>
              <a:t>que </a:t>
            </a:r>
            <a:r>
              <a:rPr lang="fr-FR" sz="2400" dirty="0">
                <a:effectLst/>
                <a:latin typeface="Aptos" panose="020B0004020202020204" pitchFamily="34" charset="0"/>
                <a:ea typeface="Aptos" panose="020B0004020202020204" pitchFamily="34" charset="0"/>
                <a:cs typeface="Times New Roman" panose="02020603050405020304" pitchFamily="18" charset="0"/>
              </a:rPr>
              <a:t>rapporte  Frégni de sa lecture d’enfance du </a:t>
            </a:r>
            <a:r>
              <a:rPr lang="fr-FR" sz="2400" i="1" dirty="0">
                <a:effectLst/>
                <a:latin typeface="Aptos" panose="020B0004020202020204" pitchFamily="34" charset="0"/>
                <a:ea typeface="Aptos" panose="020B0004020202020204" pitchFamily="34" charset="0"/>
                <a:cs typeface="Times New Roman" panose="02020603050405020304" pitchFamily="18" charset="0"/>
              </a:rPr>
              <a:t>Comte de Monte-Cristo</a:t>
            </a:r>
            <a:r>
              <a:rPr lang="fr-FR" sz="2400" dirty="0">
                <a:effectLst/>
                <a:latin typeface="Aptos" panose="020B0004020202020204" pitchFamily="34" charset="0"/>
                <a:ea typeface="Aptos" panose="020B0004020202020204" pitchFamily="34" charset="0"/>
                <a:cs typeface="Times New Roman" panose="02020603050405020304" pitchFamily="18" charset="0"/>
              </a:rPr>
              <a:t> soit </a:t>
            </a:r>
            <a:r>
              <a:rPr lang="fr-FR" sz="2400" b="1" dirty="0">
                <a:effectLst/>
                <a:latin typeface="Aptos" panose="020B0004020202020204" pitchFamily="34" charset="0"/>
                <a:ea typeface="Aptos" panose="020B0004020202020204" pitchFamily="34" charset="0"/>
                <a:cs typeface="Times New Roman" panose="02020603050405020304" pitchFamily="18" charset="0"/>
              </a:rPr>
              <a:t>un souvenir largement reconstruit.</a:t>
            </a:r>
          </a:p>
          <a:p>
            <a:pPr algn="just"/>
            <a:r>
              <a:rPr lang="fr-FR" sz="2400" dirty="0">
                <a:latin typeface="Aptos" panose="020B0004020202020204" pitchFamily="34" charset="0"/>
                <a:ea typeface="Aptos" panose="020B0004020202020204" pitchFamily="34" charset="0"/>
                <a:cs typeface="Times New Roman" panose="02020603050405020304" pitchFamily="18" charset="0"/>
              </a:rPr>
              <a:t>Cela souligne toutefois </a:t>
            </a:r>
            <a:r>
              <a:rPr lang="fr-FR" sz="2400" dirty="0">
                <a:effectLst/>
                <a:latin typeface="Aptos" panose="020B0004020202020204" pitchFamily="34" charset="0"/>
                <a:ea typeface="Aptos" panose="020B0004020202020204" pitchFamily="34" charset="0"/>
                <a:cs typeface="Times New Roman" panose="02020603050405020304" pitchFamily="18" charset="0"/>
              </a:rPr>
              <a:t> </a:t>
            </a:r>
            <a:r>
              <a:rPr lang="fr-FR" sz="2400" b="1" dirty="0">
                <a:effectLst/>
                <a:latin typeface="Aptos" panose="020B0004020202020204" pitchFamily="34" charset="0"/>
                <a:ea typeface="Aptos" panose="020B0004020202020204" pitchFamily="34" charset="0"/>
                <a:cs typeface="Times New Roman" panose="02020603050405020304" pitchFamily="18" charset="0"/>
              </a:rPr>
              <a:t>l’importance de prendre appui sur « la première fois », de revivifier cette « première fois », </a:t>
            </a:r>
            <a:r>
              <a:rPr lang="fr-FR" sz="2400" dirty="0">
                <a:effectLst/>
                <a:latin typeface="Aptos" panose="020B0004020202020204" pitchFamily="34" charset="0"/>
                <a:ea typeface="Aptos" panose="020B0004020202020204" pitchFamily="34" charset="0"/>
                <a:cs typeface="Times New Roman" panose="02020603050405020304" pitchFamily="18" charset="0"/>
              </a:rPr>
              <a:t>la rendre disponible :</a:t>
            </a:r>
          </a:p>
          <a:p>
            <a:pPr marL="0" indent="0" algn="just">
              <a:buNone/>
            </a:pPr>
            <a:endParaRPr lang="fr-FR" sz="2400" dirty="0">
              <a:effectLst/>
              <a:latin typeface="Aptos" panose="020B0004020202020204" pitchFamily="34" charset="0"/>
              <a:ea typeface="Aptos" panose="020B0004020202020204" pitchFamily="34" charset="0"/>
              <a:cs typeface="Times New Roman" panose="02020603050405020304" pitchFamily="18" charset="0"/>
            </a:endParaRPr>
          </a:p>
          <a:p>
            <a:pPr lvl="1" algn="just">
              <a:buFont typeface="Wingdings" pitchFamily="2" charset="2"/>
              <a:buChar char="Ø"/>
            </a:pPr>
            <a:r>
              <a:rPr lang="fr-FR" sz="2000" dirty="0">
                <a:latin typeface="Aptos" panose="020B0004020202020204" pitchFamily="34" charset="0"/>
                <a:cs typeface="Times New Roman" panose="02020603050405020304" pitchFamily="18" charset="0"/>
              </a:rPr>
              <a:t> </a:t>
            </a:r>
            <a:r>
              <a:rPr lang="fr-FR" dirty="0">
                <a:latin typeface="Aptos" panose="020B0004020202020204" pitchFamily="34" charset="0"/>
                <a:cs typeface="Times New Roman" panose="02020603050405020304" pitchFamily="18" charset="0"/>
              </a:rPr>
              <a:t>Pourquoi pas avec les </a:t>
            </a:r>
            <a:r>
              <a:rPr lang="fr-FR" dirty="0" err="1">
                <a:latin typeface="Aptos" panose="020B0004020202020204" pitchFamily="34" charset="0"/>
                <a:cs typeface="Times New Roman" panose="02020603050405020304" pitchFamily="18" charset="0"/>
              </a:rPr>
              <a:t>détenu.e.s</a:t>
            </a:r>
            <a:r>
              <a:rPr lang="fr-FR" dirty="0">
                <a:latin typeface="Aptos" panose="020B0004020202020204" pitchFamily="34" charset="0"/>
                <a:cs typeface="Times New Roman" panose="02020603050405020304" pitchFamily="18" charset="0"/>
              </a:rPr>
              <a:t> une </a:t>
            </a:r>
            <a:r>
              <a:rPr lang="fr-FR" kern="100" dirty="0">
                <a:effectLst/>
                <a:latin typeface="Aptos" panose="020B0004020202020204" pitchFamily="34" charset="0"/>
                <a:ea typeface="Aptos" panose="020B0004020202020204" pitchFamily="34" charset="0"/>
                <a:cs typeface="Times New Roman" panose="02020603050405020304" pitchFamily="18" charset="0"/>
              </a:rPr>
              <a:t>séance </a:t>
            </a:r>
            <a:r>
              <a:rPr lang="fr-FR" b="1" kern="100" dirty="0">
                <a:effectLst/>
                <a:latin typeface="Aptos" panose="020B0004020202020204" pitchFamily="34" charset="0"/>
                <a:ea typeface="Aptos" panose="020B0004020202020204" pitchFamily="34" charset="0"/>
                <a:cs typeface="Times New Roman" panose="02020603050405020304" pitchFamily="18" charset="0"/>
              </a:rPr>
              <a:t>autour de « mon premier livre </a:t>
            </a:r>
            <a:r>
              <a:rPr lang="fr-FR" kern="100" dirty="0">
                <a:effectLst/>
                <a:latin typeface="Aptos" panose="020B0004020202020204" pitchFamily="34" charset="0"/>
                <a:ea typeface="Aptos" panose="020B0004020202020204" pitchFamily="34" charset="0"/>
                <a:cs typeface="Times New Roman" panose="02020603050405020304" pitchFamily="18" charset="0"/>
              </a:rPr>
              <a:t>», du «  </a:t>
            </a:r>
            <a:r>
              <a:rPr lang="fr-FR" b="1" kern="100" dirty="0">
                <a:effectLst/>
                <a:latin typeface="Aptos" panose="020B0004020202020204" pitchFamily="34" charset="0"/>
                <a:ea typeface="Aptos" panose="020B0004020202020204" pitchFamily="34" charset="0"/>
                <a:cs typeface="Times New Roman" panose="02020603050405020304" pitchFamily="18" charset="0"/>
              </a:rPr>
              <a:t>livre dont je me souviens </a:t>
            </a:r>
            <a:r>
              <a:rPr lang="fr-FR" kern="100" dirty="0">
                <a:effectLst/>
                <a:latin typeface="Aptos" panose="020B0004020202020204" pitchFamily="34" charset="0"/>
                <a:ea typeface="Aptos" panose="020B0004020202020204" pitchFamily="34" charset="0"/>
                <a:cs typeface="Times New Roman" panose="02020603050405020304" pitchFamily="18" charset="0"/>
              </a:rPr>
              <a:t>» ?...</a:t>
            </a:r>
          </a:p>
          <a:p>
            <a:pPr marL="457200" lvl="1" indent="0" algn="just">
              <a:buNone/>
            </a:pPr>
            <a:endParaRPr lang="fr-FR" sz="2400" dirty="0">
              <a:latin typeface="Aptos" panose="020B0004020202020204" pitchFamily="34" charset="0"/>
              <a:cs typeface="Times New Roman" panose="02020603050405020304" pitchFamily="18" charset="0"/>
            </a:endParaRPr>
          </a:p>
          <a:p>
            <a:pPr marL="457200" lvl="1" indent="0" algn="just">
              <a:buNone/>
            </a:pPr>
            <a:r>
              <a:rPr lang="fr-FR" sz="2400" dirty="0">
                <a:effectLst/>
                <a:latin typeface="Aptos" panose="020B0004020202020204" pitchFamily="34" charset="0"/>
                <a:ea typeface="Aptos" panose="020B0004020202020204" pitchFamily="34" charset="0"/>
                <a:cs typeface="Times New Roman" panose="02020603050405020304" pitchFamily="18" charset="0"/>
              </a:rPr>
              <a:t>Il n’en reste pas moins vrai que Frégni nous donne ici une illustration forte des </a:t>
            </a:r>
            <a:r>
              <a:rPr lang="fr-FR" sz="2400" b="1" dirty="0">
                <a:effectLst/>
                <a:latin typeface="Aptos" panose="020B0004020202020204" pitchFamily="34" charset="0"/>
                <a:ea typeface="Aptos" panose="020B0004020202020204" pitchFamily="34" charset="0"/>
                <a:cs typeface="Times New Roman" panose="02020603050405020304" pitchFamily="18" charset="0"/>
              </a:rPr>
              <a:t>articulations entre la lecture et la vie</a:t>
            </a:r>
            <a:r>
              <a:rPr lang="fr-FR" sz="2400" dirty="0">
                <a:effectLst/>
                <a:latin typeface="Aptos" panose="020B0004020202020204" pitchFamily="34" charset="0"/>
                <a:ea typeface="Aptos" panose="020B0004020202020204" pitchFamily="34" charset="0"/>
                <a:cs typeface="Times New Roman" panose="02020603050405020304" pitchFamily="18" charset="0"/>
              </a:rPr>
              <a:t>, entre </a:t>
            </a:r>
            <a:r>
              <a:rPr lang="fr-FR" sz="2400" b="1" dirty="0">
                <a:effectLst/>
                <a:latin typeface="Aptos" panose="020B0004020202020204" pitchFamily="34" charset="0"/>
                <a:ea typeface="Aptos" panose="020B0004020202020204" pitchFamily="34" charset="0"/>
                <a:cs typeface="Times New Roman" panose="02020603050405020304" pitchFamily="18" charset="0"/>
              </a:rPr>
              <a:t>le réel et l’imaginaire littéraire</a:t>
            </a:r>
            <a:r>
              <a:rPr lang="fr-FR" sz="2400" dirty="0">
                <a:effectLst/>
                <a:latin typeface="Aptos" panose="020B0004020202020204" pitchFamily="34" charset="0"/>
                <a:ea typeface="Aptos" panose="020B0004020202020204" pitchFamily="34" charset="0"/>
                <a:cs typeface="Times New Roman" panose="02020603050405020304" pitchFamily="18" charset="0"/>
              </a:rPr>
              <a:t>. </a:t>
            </a:r>
          </a:p>
          <a:p>
            <a:pPr marL="457200" lvl="1" indent="0" algn="just">
              <a:buNone/>
            </a:pPr>
            <a:endParaRPr lang="fr-FR" b="1" dirty="0">
              <a:latin typeface="Aptos" panose="020B0004020202020204" pitchFamily="34" charset="0"/>
              <a:ea typeface="Aptos" panose="020B0004020202020204" pitchFamily="34" charset="0"/>
              <a:cs typeface="Times New Roman" panose="02020603050405020304" pitchFamily="18" charset="0"/>
            </a:endParaRPr>
          </a:p>
          <a:p>
            <a:pPr lvl="1" algn="just">
              <a:buFont typeface="Wingdings" pitchFamily="2" charset="2"/>
              <a:buChar char="Ø"/>
            </a:pPr>
            <a:r>
              <a:rPr lang="fr-FR" dirty="0">
                <a:latin typeface="Aptos" panose="020B0004020202020204" pitchFamily="34" charset="0"/>
                <a:ea typeface="Aptos" panose="020B0004020202020204" pitchFamily="34" charset="0"/>
                <a:cs typeface="Times New Roman" panose="02020603050405020304" pitchFamily="18" charset="0"/>
              </a:rPr>
              <a:t>D</a:t>
            </a:r>
            <a:r>
              <a:rPr lang="fr-FR" dirty="0">
                <a:effectLst/>
                <a:latin typeface="Aptos" panose="020B0004020202020204" pitchFamily="34" charset="0"/>
                <a:ea typeface="Aptos" panose="020B0004020202020204" pitchFamily="34" charset="0"/>
                <a:cs typeface="Times New Roman" panose="02020603050405020304" pitchFamily="18" charset="0"/>
              </a:rPr>
              <a:t>es </a:t>
            </a:r>
            <a:r>
              <a:rPr lang="fr-FR" b="1" dirty="0">
                <a:effectLst/>
                <a:latin typeface="Aptos" panose="020B0004020202020204" pitchFamily="34" charset="0"/>
                <a:ea typeface="Aptos" panose="020B0004020202020204" pitchFamily="34" charset="0"/>
                <a:cs typeface="Times New Roman" panose="02020603050405020304" pitchFamily="18" charset="0"/>
              </a:rPr>
              <a:t>effets de formation de soi</a:t>
            </a:r>
            <a:r>
              <a:rPr lang="fr-FR" dirty="0">
                <a:effectLst/>
                <a:latin typeface="Aptos" panose="020B0004020202020204" pitchFamily="34" charset="0"/>
                <a:ea typeface="Aptos" panose="020B0004020202020204" pitchFamily="34" charset="0"/>
                <a:cs typeface="Times New Roman" panose="02020603050405020304" pitchFamily="18" charset="0"/>
              </a:rPr>
              <a:t>, </a:t>
            </a:r>
            <a:r>
              <a:rPr lang="fr-FR" b="1" i="1" dirty="0">
                <a:effectLst/>
                <a:latin typeface="Aptos" panose="020B0004020202020204" pitchFamily="34" charset="0"/>
                <a:ea typeface="Aptos" panose="020B0004020202020204" pitchFamily="34" charset="0"/>
                <a:cs typeface="Times New Roman" panose="02020603050405020304" pitchFamily="18" charset="0"/>
              </a:rPr>
              <a:t>esthétiquement</a:t>
            </a:r>
            <a:r>
              <a:rPr lang="fr-FR" dirty="0">
                <a:effectLst/>
                <a:latin typeface="Aptos" panose="020B0004020202020204" pitchFamily="34" charset="0"/>
                <a:ea typeface="Aptos" panose="020B0004020202020204" pitchFamily="34" charset="0"/>
                <a:cs typeface="Times New Roman" panose="02020603050405020304" pitchFamily="18" charset="0"/>
              </a:rPr>
              <a:t> (sur le plan des sensations) </a:t>
            </a:r>
            <a:r>
              <a:rPr lang="fr-FR" b="1" i="1" dirty="0">
                <a:effectLst/>
                <a:latin typeface="Aptos" panose="020B0004020202020204" pitchFamily="34" charset="0"/>
                <a:ea typeface="Aptos" panose="020B0004020202020204" pitchFamily="34" charset="0"/>
                <a:cs typeface="Times New Roman" panose="02020603050405020304" pitchFamily="18" charset="0"/>
              </a:rPr>
              <a:t>psychologiquemen</a:t>
            </a:r>
            <a:r>
              <a:rPr lang="fr-FR" dirty="0">
                <a:effectLst/>
                <a:latin typeface="Aptos" panose="020B0004020202020204" pitchFamily="34" charset="0"/>
                <a:ea typeface="Aptos" panose="020B0004020202020204" pitchFamily="34" charset="0"/>
                <a:cs typeface="Times New Roman" panose="02020603050405020304" pitchFamily="18" charset="0"/>
              </a:rPr>
              <a:t>t, </a:t>
            </a:r>
            <a:r>
              <a:rPr lang="fr-FR" b="1" i="1" dirty="0">
                <a:effectLst/>
                <a:latin typeface="Aptos" panose="020B0004020202020204" pitchFamily="34" charset="0"/>
                <a:ea typeface="Aptos" panose="020B0004020202020204" pitchFamily="34" charset="0"/>
                <a:cs typeface="Times New Roman" panose="02020603050405020304" pitchFamily="18" charset="0"/>
              </a:rPr>
              <a:t>moralement</a:t>
            </a:r>
            <a:r>
              <a:rPr lang="fr-FR" dirty="0">
                <a:effectLst/>
                <a:latin typeface="Aptos" panose="020B0004020202020204" pitchFamily="34" charset="0"/>
                <a:ea typeface="Aptos" panose="020B0004020202020204" pitchFamily="34" charset="0"/>
                <a:cs typeface="Times New Roman" panose="02020603050405020304" pitchFamily="18" charset="0"/>
              </a:rPr>
              <a:t>,</a:t>
            </a:r>
            <a:r>
              <a:rPr lang="fr-FR" b="1" i="1" dirty="0">
                <a:effectLst/>
                <a:latin typeface="Aptos" panose="020B0004020202020204" pitchFamily="34" charset="0"/>
                <a:ea typeface="Aptos" panose="020B0004020202020204" pitchFamily="34" charset="0"/>
                <a:cs typeface="Times New Roman" panose="02020603050405020304" pitchFamily="18" charset="0"/>
              </a:rPr>
              <a:t> politiquement</a:t>
            </a:r>
            <a:r>
              <a:rPr lang="fr-FR" dirty="0">
                <a:effectLst/>
              </a:rPr>
              <a:t>.</a:t>
            </a:r>
            <a:endParaRPr lang="fr-FR" b="1" dirty="0">
              <a:effectLst/>
              <a:latin typeface="Aptos" panose="020B0004020202020204" pitchFamily="34" charset="0"/>
              <a:ea typeface="Aptos" panose="020B0004020202020204" pitchFamily="34" charset="0"/>
              <a:cs typeface="Times New Roman" panose="02020603050405020304" pitchFamily="18" charset="0"/>
            </a:endParaRPr>
          </a:p>
          <a:p>
            <a:pPr marL="457200" lvl="1" indent="0" algn="just">
              <a:buNone/>
            </a:pPr>
            <a:r>
              <a:rPr lang="fr-FR" sz="2400" dirty="0">
                <a:latin typeface="Aptos" panose="020B0004020202020204" pitchFamily="34" charset="0"/>
                <a:cs typeface="Times New Roman" panose="02020603050405020304" pitchFamily="18" charset="0"/>
              </a:rPr>
              <a:t>		</a:t>
            </a:r>
            <a:endParaRPr lang="fr-FR" sz="2400" dirty="0"/>
          </a:p>
        </p:txBody>
      </p:sp>
    </p:spTree>
    <p:extLst>
      <p:ext uri="{BB962C8B-B14F-4D97-AF65-F5344CB8AC3E}">
        <p14:creationId xmlns:p14="http://schemas.microsoft.com/office/powerpoint/2010/main" val="22214931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796DDCE-4C17-B384-2A88-CAD7BE529A77}"/>
              </a:ext>
            </a:extLst>
          </p:cNvPr>
          <p:cNvSpPr>
            <a:spLocks noGrp="1"/>
          </p:cNvSpPr>
          <p:nvPr>
            <p:ph type="title"/>
          </p:nvPr>
        </p:nvSpPr>
        <p:spPr>
          <a:xfrm>
            <a:off x="838200" y="365125"/>
            <a:ext cx="10515600" cy="526697"/>
          </a:xfrm>
        </p:spPr>
        <p:style>
          <a:lnRef idx="2">
            <a:schemeClr val="accent1"/>
          </a:lnRef>
          <a:fillRef idx="1">
            <a:schemeClr val="lt1"/>
          </a:fillRef>
          <a:effectRef idx="0">
            <a:schemeClr val="accent1"/>
          </a:effectRef>
          <a:fontRef idx="minor">
            <a:schemeClr val="dk1"/>
          </a:fontRef>
        </p:style>
        <p:txBody>
          <a:bodyPr>
            <a:normAutofit/>
          </a:bodyPr>
          <a:lstStyle/>
          <a:p>
            <a:pPr algn="ctr"/>
            <a:r>
              <a:rPr lang="fr-FR" sz="2400" b="1" i="1" dirty="0"/>
              <a:t>Ce que peut la lecture</a:t>
            </a:r>
            <a:r>
              <a:rPr lang="fr-FR" sz="2400" i="1" dirty="0"/>
              <a:t>…</a:t>
            </a:r>
          </a:p>
        </p:txBody>
      </p:sp>
      <p:sp>
        <p:nvSpPr>
          <p:cNvPr id="3" name="Espace réservé du contenu 2">
            <a:extLst>
              <a:ext uri="{FF2B5EF4-FFF2-40B4-BE49-F238E27FC236}">
                <a16:creationId xmlns:a16="http://schemas.microsoft.com/office/drawing/2014/main" id="{9054172C-6A36-9667-7671-5534EED7BB38}"/>
              </a:ext>
            </a:extLst>
          </p:cNvPr>
          <p:cNvSpPr>
            <a:spLocks noGrp="1"/>
          </p:cNvSpPr>
          <p:nvPr>
            <p:ph idx="1"/>
          </p:nvPr>
        </p:nvSpPr>
        <p:spPr>
          <a:xfrm>
            <a:off x="838200" y="1332089"/>
            <a:ext cx="10515600" cy="4844874"/>
          </a:xfrm>
        </p:spPr>
        <p:style>
          <a:lnRef idx="3">
            <a:schemeClr val="lt1"/>
          </a:lnRef>
          <a:fillRef idx="1">
            <a:schemeClr val="accent1"/>
          </a:fillRef>
          <a:effectRef idx="1">
            <a:schemeClr val="accent1"/>
          </a:effectRef>
          <a:fontRef idx="minor">
            <a:schemeClr val="lt1"/>
          </a:fontRef>
        </p:style>
        <p:txBody>
          <a:bodyPr>
            <a:normAutofit fontScale="85000" lnSpcReduction="20000"/>
          </a:bodyPr>
          <a:lstStyle/>
          <a:p>
            <a:endParaRPr lang="fr-FR" sz="2400" dirty="0">
              <a:effectLst/>
              <a:latin typeface="Aptos" panose="020B0004020202020204" pitchFamily="34" charset="0"/>
              <a:ea typeface="Aptos" panose="020B0004020202020204" pitchFamily="34" charset="0"/>
              <a:cs typeface="Times New Roman" panose="02020603050405020304" pitchFamily="18" charset="0"/>
            </a:endParaRPr>
          </a:p>
          <a:p>
            <a:r>
              <a:rPr lang="fr-FR" sz="2400" dirty="0">
                <a:effectLst/>
                <a:latin typeface="Aptos" panose="020B0004020202020204" pitchFamily="34" charset="0"/>
                <a:ea typeface="Aptos" panose="020B0004020202020204" pitchFamily="34" charset="0"/>
                <a:cs typeface="Times New Roman" panose="02020603050405020304" pitchFamily="18" charset="0"/>
              </a:rPr>
              <a:t>Sur </a:t>
            </a:r>
            <a:r>
              <a:rPr lang="fr-FR" sz="2400" b="1" dirty="0">
                <a:effectLst/>
                <a:latin typeface="Aptos" panose="020B0004020202020204" pitchFamily="34" charset="0"/>
                <a:ea typeface="Aptos" panose="020B0004020202020204" pitchFamily="34" charset="0"/>
                <a:cs typeface="Times New Roman" panose="02020603050405020304" pitchFamily="18" charset="0"/>
              </a:rPr>
              <a:t>le plan des sensations</a:t>
            </a:r>
            <a:r>
              <a:rPr lang="fr-FR" sz="2400" dirty="0">
                <a:effectLst/>
                <a:latin typeface="Aptos" panose="020B0004020202020204" pitchFamily="34" charset="0"/>
                <a:ea typeface="Aptos" panose="020B0004020202020204" pitchFamily="34" charset="0"/>
                <a:cs typeface="Times New Roman" panose="02020603050405020304" pitchFamily="18" charset="0"/>
              </a:rPr>
              <a:t>, une </a:t>
            </a:r>
            <a:r>
              <a:rPr lang="fr-FR" sz="2400" i="1" dirty="0">
                <a:effectLst/>
                <a:latin typeface="Aptos" panose="020B0004020202020204" pitchFamily="34" charset="0"/>
                <a:ea typeface="Aptos" panose="020B0004020202020204" pitchFamily="34" charset="0"/>
                <a:cs typeface="Times New Roman" panose="02020603050405020304" pitchFamily="18" charset="0"/>
              </a:rPr>
              <a:t>forte amplification sensorielle </a:t>
            </a:r>
            <a:r>
              <a:rPr lang="fr-FR" sz="2400" dirty="0">
                <a:effectLst/>
                <a:latin typeface="Aptos" panose="020B0004020202020204" pitchFamily="34" charset="0"/>
                <a:ea typeface="Aptos" panose="020B0004020202020204" pitchFamily="34" charset="0"/>
                <a:cs typeface="Times New Roman" panose="02020603050405020304" pitchFamily="18" charset="0"/>
              </a:rPr>
              <a:t>:</a:t>
            </a:r>
          </a:p>
          <a:p>
            <a:pPr marL="0" indent="0">
              <a:buNone/>
            </a:pPr>
            <a:r>
              <a:rPr lang="fr-FR" sz="2400" dirty="0">
                <a:latin typeface="Aptos" panose="020B0004020202020204" pitchFamily="34" charset="0"/>
                <a:ea typeface="Aptos" panose="020B0004020202020204" pitchFamily="34" charset="0"/>
                <a:cs typeface="Times New Roman" panose="02020603050405020304" pitchFamily="18" charset="0"/>
              </a:rPr>
              <a:t>Frégni </a:t>
            </a:r>
            <a:r>
              <a:rPr lang="fr-FR" sz="2400" dirty="0">
                <a:effectLst/>
                <a:latin typeface="Aptos" panose="020B0004020202020204" pitchFamily="34" charset="0"/>
                <a:ea typeface="Aptos" panose="020B0004020202020204" pitchFamily="34" charset="0"/>
                <a:cs typeface="Times New Roman" panose="02020603050405020304" pitchFamily="18" charset="0"/>
              </a:rPr>
              <a:t> voit « </a:t>
            </a:r>
            <a:r>
              <a:rPr lang="fr-FR" sz="2400" i="1" dirty="0">
                <a:effectLst/>
                <a:latin typeface="Aptos" panose="020B0004020202020204" pitchFamily="34" charset="0"/>
                <a:ea typeface="Aptos" panose="020B0004020202020204" pitchFamily="34" charset="0"/>
                <a:cs typeface="Times New Roman" panose="02020603050405020304" pitchFamily="18" charset="0"/>
              </a:rPr>
              <a:t>le soir le soleil entrer dans la mer et embraser les tours lugubres du château d’If </a:t>
            </a:r>
            <a:r>
              <a:rPr lang="fr-FR" sz="2400" dirty="0">
                <a:effectLst/>
                <a:latin typeface="Aptos" panose="020B0004020202020204" pitchFamily="34" charset="0"/>
                <a:ea typeface="Aptos" panose="020B0004020202020204" pitchFamily="34" charset="0"/>
                <a:cs typeface="Times New Roman" panose="02020603050405020304" pitchFamily="18" charset="0"/>
              </a:rPr>
              <a:t>». </a:t>
            </a:r>
          </a:p>
          <a:p>
            <a:pPr marL="0" indent="0">
              <a:buNone/>
            </a:pPr>
            <a:r>
              <a:rPr lang="fr-FR" sz="2400" b="1" dirty="0">
                <a:effectLst/>
                <a:latin typeface="Aptos" panose="020B0004020202020204" pitchFamily="34" charset="0"/>
                <a:ea typeface="Aptos" panose="020B0004020202020204" pitchFamily="34" charset="0"/>
                <a:cs typeface="Times New Roman" panose="02020603050405020304" pitchFamily="18" charset="0"/>
              </a:rPr>
              <a:t>Psychologiquemen</a:t>
            </a:r>
            <a:r>
              <a:rPr lang="fr-FR" sz="2400" dirty="0">
                <a:effectLst/>
                <a:latin typeface="Aptos" panose="020B0004020202020204" pitchFamily="34" charset="0"/>
                <a:ea typeface="Aptos" panose="020B0004020202020204" pitchFamily="34" charset="0"/>
                <a:cs typeface="Times New Roman" panose="02020603050405020304" pitchFamily="18" charset="0"/>
              </a:rPr>
              <a:t>t, il se construit en faisant d’Edmond </a:t>
            </a:r>
            <a:r>
              <a:rPr lang="fr-FR" sz="2400" i="1" dirty="0">
                <a:effectLst/>
                <a:latin typeface="Aptos" panose="020B0004020202020204" pitchFamily="34" charset="0"/>
                <a:ea typeface="Aptos" panose="020B0004020202020204" pitchFamily="34" charset="0"/>
                <a:cs typeface="Times New Roman" panose="02020603050405020304" pitchFamily="18" charset="0"/>
              </a:rPr>
              <a:t>un ami imaginaire</a:t>
            </a:r>
            <a:r>
              <a:rPr lang="fr-FR" sz="2400" dirty="0">
                <a:effectLst/>
                <a:latin typeface="Aptos" panose="020B0004020202020204" pitchFamily="34" charset="0"/>
                <a:ea typeface="Aptos" panose="020B0004020202020204" pitchFamily="34" charset="0"/>
                <a:cs typeface="Times New Roman" panose="02020603050405020304" pitchFamily="18" charset="0"/>
              </a:rPr>
              <a:t>, avec lequel il parle sur le port ; </a:t>
            </a:r>
            <a:r>
              <a:rPr lang="fr-FR" sz="2400" i="1" dirty="0">
                <a:effectLst/>
                <a:latin typeface="Aptos" panose="020B0004020202020204" pitchFamily="34" charset="0"/>
                <a:ea typeface="Aptos" panose="020B0004020202020204" pitchFamily="34" charset="0"/>
                <a:cs typeface="Times New Roman" panose="02020603050405020304" pitchFamily="18" charset="0"/>
              </a:rPr>
              <a:t>même ses rêves </a:t>
            </a:r>
            <a:r>
              <a:rPr lang="fr-FR" sz="2400" dirty="0">
                <a:effectLst/>
                <a:latin typeface="Aptos" panose="020B0004020202020204" pitchFamily="34" charset="0"/>
                <a:ea typeface="Aptos" panose="020B0004020202020204" pitchFamily="34" charset="0"/>
                <a:cs typeface="Times New Roman" panose="02020603050405020304" pitchFamily="18" charset="0"/>
              </a:rPr>
              <a:t>en sont habités.</a:t>
            </a:r>
          </a:p>
          <a:p>
            <a:pPr marL="0" indent="0">
              <a:buNone/>
            </a:pPr>
            <a:r>
              <a:rPr lang="fr-FR" sz="2400" b="1" dirty="0">
                <a:effectLst/>
                <a:latin typeface="Aptos" panose="020B0004020202020204" pitchFamily="34" charset="0"/>
                <a:ea typeface="Aptos" panose="020B0004020202020204" pitchFamily="34" charset="0"/>
                <a:cs typeface="Times New Roman" panose="02020603050405020304" pitchFamily="18" charset="0"/>
              </a:rPr>
              <a:t>Moralement et politiquement</a:t>
            </a:r>
            <a:r>
              <a:rPr lang="fr-FR" sz="2400" dirty="0">
                <a:effectLst/>
                <a:latin typeface="Aptos" panose="020B0004020202020204" pitchFamily="34" charset="0"/>
                <a:ea typeface="Aptos" panose="020B0004020202020204" pitchFamily="34" charset="0"/>
                <a:cs typeface="Times New Roman" panose="02020603050405020304" pitchFamily="18" charset="0"/>
              </a:rPr>
              <a:t>, il doit au livre </a:t>
            </a:r>
            <a:r>
              <a:rPr lang="fr-FR" sz="2400" b="1" dirty="0">
                <a:effectLst/>
                <a:latin typeface="Aptos" panose="020B0004020202020204" pitchFamily="34" charset="0"/>
                <a:ea typeface="Aptos" panose="020B0004020202020204" pitchFamily="34" charset="0"/>
                <a:cs typeface="Times New Roman" panose="02020603050405020304" pitchFamily="18" charset="0"/>
              </a:rPr>
              <a:t>l’amplification de son sens de la justice</a:t>
            </a:r>
            <a:r>
              <a:rPr lang="fr-FR" sz="2400" dirty="0">
                <a:effectLst/>
                <a:latin typeface="Aptos" panose="020B0004020202020204" pitchFamily="34" charset="0"/>
                <a:ea typeface="Aptos" panose="020B0004020202020204" pitchFamily="34" charset="0"/>
                <a:cs typeface="Times New Roman" panose="02020603050405020304" pitchFamily="18" charset="0"/>
              </a:rPr>
              <a:t>, et </a:t>
            </a:r>
            <a:r>
              <a:rPr lang="fr-FR" sz="2400" b="1" dirty="0">
                <a:effectLst/>
                <a:latin typeface="Aptos" panose="020B0004020202020204" pitchFamily="34" charset="0"/>
                <a:ea typeface="Aptos" panose="020B0004020202020204" pitchFamily="34" charset="0"/>
                <a:cs typeface="Times New Roman" panose="02020603050405020304" pitchFamily="18" charset="0"/>
              </a:rPr>
              <a:t>le pouvoir de mettre des mots </a:t>
            </a:r>
            <a:r>
              <a:rPr lang="fr-FR" sz="2400" dirty="0">
                <a:effectLst/>
                <a:latin typeface="Aptos" panose="020B0004020202020204" pitchFamily="34" charset="0"/>
                <a:ea typeface="Aptos" panose="020B0004020202020204" pitchFamily="34" charset="0"/>
                <a:cs typeface="Times New Roman" panose="02020603050405020304" pitchFamily="18" charset="0"/>
              </a:rPr>
              <a:t>sur ce qu’il appelle « la méchanceté des hommes ». </a:t>
            </a:r>
          </a:p>
          <a:p>
            <a:pPr marL="0" indent="0" algn="just">
              <a:lnSpc>
                <a:spcPct val="115000"/>
              </a:lnSpc>
              <a:spcAft>
                <a:spcPts val="800"/>
              </a:spcAft>
              <a:buNone/>
            </a:pPr>
            <a:r>
              <a:rPr lang="fr-FR" sz="2600" kern="100" dirty="0">
                <a:effectLst/>
                <a:latin typeface="Aptos" panose="020B0004020202020204" pitchFamily="34" charset="0"/>
                <a:ea typeface="Aptos" panose="020B0004020202020204" pitchFamily="34" charset="0"/>
                <a:cs typeface="Times New Roman" panose="02020603050405020304" pitchFamily="18" charset="0"/>
              </a:rPr>
              <a:t>Cette formation morale et politique culmine dans le passage où Edmond et le père sont identifiés l’un à l’autre :</a:t>
            </a:r>
          </a:p>
          <a:p>
            <a:pPr marL="0" indent="0" algn="just">
              <a:lnSpc>
                <a:spcPct val="115000"/>
              </a:lnSpc>
              <a:spcAft>
                <a:spcPts val="800"/>
              </a:spcAft>
              <a:buNone/>
            </a:pPr>
            <a:r>
              <a:rPr lang="fr-FR" sz="2600" i="1" kern="100" dirty="0">
                <a:effectLst/>
                <a:latin typeface="Aptos" panose="020B0004020202020204" pitchFamily="34" charset="0"/>
                <a:ea typeface="Aptos" panose="020B0004020202020204" pitchFamily="34" charset="0"/>
                <a:cs typeface="Times New Roman" panose="02020603050405020304" pitchFamily="18" charset="0"/>
              </a:rPr>
              <a:t>	Mon père avait connu le cachot, la solitude, la faim. Il n’avait volé que nos ennemis et ceux qui l’avaient envoyé là étaient des Français… Dès lors je confondis un peu mon père et Edmond Dantès, tous deux avaient été victimes de l’injustice, de la bêtise, peut-être de la jalousie. Ils étaient allés en prison parce qu’ils étaient pauvres</a:t>
            </a:r>
            <a:r>
              <a:rPr lang="fr-FR" sz="2600" kern="100" dirty="0">
                <a:effectLst/>
                <a:latin typeface="Aptos" panose="020B0004020202020204" pitchFamily="34" charset="0"/>
                <a:ea typeface="Aptos" panose="020B0004020202020204" pitchFamily="34" charset="0"/>
                <a:cs typeface="Times New Roman" panose="02020603050405020304" pitchFamily="18" charset="0"/>
              </a:rPr>
              <a:t>. (p. 10).</a:t>
            </a:r>
          </a:p>
          <a:p>
            <a:pPr marL="0" indent="0">
              <a:buNone/>
            </a:pPr>
            <a:endParaRPr lang="fr-FR" sz="2400" dirty="0"/>
          </a:p>
        </p:txBody>
      </p:sp>
    </p:spTree>
    <p:extLst>
      <p:ext uri="{BB962C8B-B14F-4D97-AF65-F5344CB8AC3E}">
        <p14:creationId xmlns:p14="http://schemas.microsoft.com/office/powerpoint/2010/main" val="7239550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5C25BA9-8358-B1E2-BAF3-764C4BAB0A08}"/>
              </a:ext>
            </a:extLst>
          </p:cNvPr>
          <p:cNvSpPr>
            <a:spLocks noGrp="1"/>
          </p:cNvSpPr>
          <p:nvPr>
            <p:ph type="title"/>
          </p:nvPr>
        </p:nvSpPr>
        <p:spPr>
          <a:xfrm>
            <a:off x="838200" y="365125"/>
            <a:ext cx="10515600" cy="571853"/>
          </a:xfrm>
        </p:spPr>
        <p:style>
          <a:lnRef idx="2">
            <a:schemeClr val="accent1"/>
          </a:lnRef>
          <a:fillRef idx="1">
            <a:schemeClr val="lt1"/>
          </a:fillRef>
          <a:effectRef idx="0">
            <a:schemeClr val="accent1"/>
          </a:effectRef>
          <a:fontRef idx="minor">
            <a:schemeClr val="dk1"/>
          </a:fontRef>
        </p:style>
        <p:txBody>
          <a:bodyPr>
            <a:normAutofit/>
          </a:bodyPr>
          <a:lstStyle/>
          <a:p>
            <a:pPr algn="ctr"/>
            <a:r>
              <a:rPr lang="fr-FR" sz="2400" b="1" i="1" dirty="0"/>
              <a:t>En résumé</a:t>
            </a:r>
          </a:p>
        </p:txBody>
      </p:sp>
      <p:sp>
        <p:nvSpPr>
          <p:cNvPr id="3" name="Espace réservé du contenu 2">
            <a:extLst>
              <a:ext uri="{FF2B5EF4-FFF2-40B4-BE49-F238E27FC236}">
                <a16:creationId xmlns:a16="http://schemas.microsoft.com/office/drawing/2014/main" id="{C8539797-3960-A66C-FF88-69D3356DA668}"/>
              </a:ext>
            </a:extLst>
          </p:cNvPr>
          <p:cNvSpPr>
            <a:spLocks noGrp="1"/>
          </p:cNvSpPr>
          <p:nvPr>
            <p:ph idx="1"/>
          </p:nvPr>
        </p:nvSpPr>
        <p:spPr>
          <a:xfrm>
            <a:off x="838200" y="1309511"/>
            <a:ext cx="10515600" cy="4867452"/>
          </a:xfrm>
        </p:spPr>
        <p:style>
          <a:lnRef idx="3">
            <a:schemeClr val="lt1"/>
          </a:lnRef>
          <a:fillRef idx="1">
            <a:schemeClr val="accent4"/>
          </a:fillRef>
          <a:effectRef idx="1">
            <a:schemeClr val="accent4"/>
          </a:effectRef>
          <a:fontRef idx="minor">
            <a:schemeClr val="lt1"/>
          </a:fontRef>
        </p:style>
        <p:txBody>
          <a:bodyPr/>
          <a:lstStyle/>
          <a:p>
            <a:pPr marL="0" indent="0">
              <a:buNone/>
            </a:pPr>
            <a:endParaRPr lang="fr-FR" sz="1800" kern="100" dirty="0">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fr-FR" sz="1800" kern="100" dirty="0">
              <a:latin typeface="Aptos" panose="020B0004020202020204" pitchFamily="34" charset="0"/>
              <a:ea typeface="Aptos" panose="020B0004020202020204" pitchFamily="34" charset="0"/>
              <a:cs typeface="Times New Roman" panose="02020603050405020304" pitchFamily="18" charset="0"/>
            </a:endParaRPr>
          </a:p>
          <a:p>
            <a:pPr marL="0" indent="0" algn="just">
              <a:buNone/>
            </a:pPr>
            <a:r>
              <a:rPr lang="fr-FR" sz="3200" kern="100" dirty="0">
                <a:latin typeface="Aptos" panose="020B0004020202020204" pitchFamily="34" charset="0"/>
                <a:ea typeface="Aptos" panose="020B0004020202020204" pitchFamily="34" charset="0"/>
                <a:cs typeface="Times New Roman" panose="02020603050405020304" pitchFamily="18" charset="0"/>
              </a:rPr>
              <a:t>L</a:t>
            </a:r>
            <a:r>
              <a:rPr lang="fr-FR" sz="3200" kern="100" dirty="0">
                <a:effectLst/>
                <a:latin typeface="Aptos" panose="020B0004020202020204" pitchFamily="34" charset="0"/>
                <a:ea typeface="Aptos" panose="020B0004020202020204" pitchFamily="34" charset="0"/>
                <a:cs typeface="Times New Roman" panose="02020603050405020304" pitchFamily="18" charset="0"/>
              </a:rPr>
              <a:t>a lecture participe de la </a:t>
            </a:r>
            <a:r>
              <a:rPr lang="fr-FR" sz="3200" b="1" kern="100" dirty="0">
                <a:effectLst/>
                <a:latin typeface="Aptos" panose="020B0004020202020204" pitchFamily="34" charset="0"/>
                <a:ea typeface="Aptos" panose="020B0004020202020204" pitchFamily="34" charset="0"/>
                <a:cs typeface="Times New Roman" panose="02020603050405020304" pitchFamily="18" charset="0"/>
              </a:rPr>
              <a:t>construction de soi </a:t>
            </a:r>
            <a:r>
              <a:rPr lang="fr-FR" sz="3200" kern="100" dirty="0">
                <a:effectLst/>
                <a:latin typeface="Aptos" panose="020B0004020202020204" pitchFamily="34" charset="0"/>
                <a:ea typeface="Aptos" panose="020B0004020202020204" pitchFamily="34" charset="0"/>
                <a:cs typeface="Times New Roman" panose="02020603050405020304" pitchFamily="18" charset="0"/>
              </a:rPr>
              <a:t>(comme le souligne le livre de Michèle Petit, intitulé </a:t>
            </a:r>
            <a:r>
              <a:rPr lang="fr-FR" sz="3200" i="1" kern="100" dirty="0">
                <a:effectLst/>
                <a:latin typeface="Aptos" panose="020B0004020202020204" pitchFamily="34" charset="0"/>
                <a:ea typeface="Aptos" panose="020B0004020202020204" pitchFamily="34" charset="0"/>
                <a:cs typeface="Times New Roman" panose="02020603050405020304" pitchFamily="18" charset="0"/>
              </a:rPr>
              <a:t>Éloge de la lecture</a:t>
            </a:r>
            <a:r>
              <a:rPr lang="fr-FR" sz="3200" kern="100" dirty="0">
                <a:effectLst/>
                <a:latin typeface="Aptos" panose="020B0004020202020204" pitchFamily="34" charset="0"/>
                <a:ea typeface="Aptos" panose="020B0004020202020204" pitchFamily="34" charset="0"/>
                <a:cs typeface="Times New Roman" panose="02020603050405020304" pitchFamily="18" charset="0"/>
              </a:rPr>
              <a:t>, et sous-titré </a:t>
            </a:r>
            <a:r>
              <a:rPr lang="fr-FR" sz="3200" i="1" kern="100" dirty="0">
                <a:effectLst/>
                <a:latin typeface="Aptos" panose="020B0004020202020204" pitchFamily="34" charset="0"/>
                <a:ea typeface="Aptos" panose="020B0004020202020204" pitchFamily="34" charset="0"/>
                <a:cs typeface="Times New Roman" panose="02020603050405020304" pitchFamily="18" charset="0"/>
              </a:rPr>
              <a:t>La construction de soi, </a:t>
            </a:r>
            <a:r>
              <a:rPr lang="fr-FR" sz="3200" kern="100" dirty="0">
                <a:effectLst/>
                <a:latin typeface="Aptos" panose="020B0004020202020204" pitchFamily="34" charset="0"/>
                <a:ea typeface="Aptos" panose="020B0004020202020204" pitchFamily="34" charset="0"/>
                <a:cs typeface="Times New Roman" panose="02020603050405020304" pitchFamily="18" charset="0"/>
              </a:rPr>
              <a:t>éditions Belin, 2012, 2016</a:t>
            </a:r>
            <a:r>
              <a:rPr lang="fr-FR" sz="3200" i="1" kern="100" dirty="0">
                <a:effectLst/>
                <a:latin typeface="Aptos" panose="020B0004020202020204" pitchFamily="34" charset="0"/>
                <a:ea typeface="Aptos" panose="020B0004020202020204" pitchFamily="34" charset="0"/>
                <a:cs typeface="Times New Roman" panose="02020603050405020304" pitchFamily="18" charset="0"/>
              </a:rPr>
              <a:t> </a:t>
            </a:r>
            <a:r>
              <a:rPr lang="fr-FR" sz="3200" kern="100" dirty="0">
                <a:effectLst/>
                <a:latin typeface="Aptos" panose="020B0004020202020204" pitchFamily="34" charset="0"/>
                <a:ea typeface="Aptos" panose="020B0004020202020204" pitchFamily="34" charset="0"/>
                <a:cs typeface="Times New Roman" panose="02020603050405020304" pitchFamily="18" charset="0"/>
              </a:rPr>
              <a:t>), et plus précisément elle </a:t>
            </a:r>
            <a:r>
              <a:rPr lang="fr-FR" sz="3200" b="1" kern="100" dirty="0">
                <a:effectLst/>
                <a:latin typeface="Aptos" panose="020B0004020202020204" pitchFamily="34" charset="0"/>
                <a:ea typeface="Aptos" panose="020B0004020202020204" pitchFamily="34" charset="0"/>
                <a:cs typeface="Times New Roman" panose="02020603050405020304" pitchFamily="18" charset="0"/>
              </a:rPr>
              <a:t>façonne notre relation au monde</a:t>
            </a:r>
            <a:r>
              <a:rPr lang="fr-FR" sz="3200" kern="100" dirty="0">
                <a:effectLst/>
                <a:latin typeface="Aptos" panose="020B0004020202020204" pitchFamily="34" charset="0"/>
                <a:ea typeface="Aptos" panose="020B0004020202020204" pitchFamily="34" charset="0"/>
                <a:cs typeface="Times New Roman" panose="02020603050405020304" pitchFamily="18" charset="0"/>
              </a:rPr>
              <a:t>, nos </a:t>
            </a:r>
            <a:r>
              <a:rPr lang="fr-FR" sz="3200" b="1" kern="100" dirty="0">
                <a:effectLst/>
                <a:latin typeface="Aptos" panose="020B0004020202020204" pitchFamily="34" charset="0"/>
                <a:ea typeface="Aptos" panose="020B0004020202020204" pitchFamily="34" charset="0"/>
                <a:cs typeface="Times New Roman" panose="02020603050405020304" pitchFamily="18" charset="0"/>
              </a:rPr>
              <a:t>manières d’être présents au monde</a:t>
            </a:r>
            <a:r>
              <a:rPr lang="fr-FR" sz="3200" kern="100" dirty="0">
                <a:effectLst/>
                <a:latin typeface="Aptos" panose="020B0004020202020204" pitchFamily="34" charset="0"/>
                <a:ea typeface="Aptos" panose="020B0004020202020204" pitchFamily="34" charset="0"/>
                <a:cs typeface="Times New Roman" panose="02020603050405020304" pitchFamily="18" charset="0"/>
              </a:rPr>
              <a:t> (Comme Marielle Macé le dit dans le titre m</a:t>
            </a:r>
            <a:r>
              <a:rPr lang="fr-FR" sz="3200" kern="100" dirty="0">
                <a:latin typeface="Aptos" panose="020B0004020202020204" pitchFamily="34" charset="0"/>
                <a:ea typeface="Aptos" panose="020B0004020202020204" pitchFamily="34" charset="0"/>
                <a:cs typeface="Times New Roman" panose="02020603050405020304" pitchFamily="18" charset="0"/>
              </a:rPr>
              <a:t>ême de son livre </a:t>
            </a:r>
            <a:r>
              <a:rPr lang="fr-FR" sz="3200" i="1" kern="100" dirty="0">
                <a:effectLst/>
                <a:latin typeface="Aptos" panose="020B0004020202020204" pitchFamily="34" charset="0"/>
                <a:ea typeface="Aptos" panose="020B0004020202020204" pitchFamily="34" charset="0"/>
                <a:cs typeface="Times New Roman" panose="02020603050405020304" pitchFamily="18" charset="0"/>
              </a:rPr>
              <a:t>Façons de lire, manières d’être, </a:t>
            </a:r>
            <a:r>
              <a:rPr lang="fr-FR" sz="3200" kern="100" dirty="0">
                <a:effectLst/>
                <a:latin typeface="Aptos" panose="020B0004020202020204" pitchFamily="34" charset="0"/>
                <a:ea typeface="Aptos" panose="020B0004020202020204" pitchFamily="34" charset="0"/>
                <a:cs typeface="Times New Roman" panose="02020603050405020304" pitchFamily="18" charset="0"/>
              </a:rPr>
              <a:t>Gallimard, 2011).</a:t>
            </a:r>
          </a:p>
          <a:p>
            <a:endParaRPr lang="fr-FR" dirty="0"/>
          </a:p>
        </p:txBody>
      </p:sp>
    </p:spTree>
    <p:extLst>
      <p:ext uri="{BB962C8B-B14F-4D97-AF65-F5344CB8AC3E}">
        <p14:creationId xmlns:p14="http://schemas.microsoft.com/office/powerpoint/2010/main" val="783729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7F27A7-9405-47C8-F7F5-DE6D34D6855B}"/>
              </a:ext>
            </a:extLst>
          </p:cNvPr>
          <p:cNvSpPr>
            <a:spLocks noGrp="1"/>
          </p:cNvSpPr>
          <p:nvPr>
            <p:ph type="title"/>
          </p:nvPr>
        </p:nvSpPr>
        <p:spPr>
          <a:xfrm>
            <a:off x="838200" y="365125"/>
            <a:ext cx="10515600" cy="665389"/>
          </a:xfrm>
        </p:spPr>
        <p:style>
          <a:lnRef idx="2">
            <a:schemeClr val="accent1"/>
          </a:lnRef>
          <a:fillRef idx="1">
            <a:schemeClr val="lt1"/>
          </a:fillRef>
          <a:effectRef idx="0">
            <a:schemeClr val="accent1"/>
          </a:effectRef>
          <a:fontRef idx="minor">
            <a:schemeClr val="dk1"/>
          </a:fontRef>
        </p:style>
        <p:txBody>
          <a:bodyPr>
            <a:normAutofit/>
          </a:bodyPr>
          <a:lstStyle/>
          <a:p>
            <a:pPr algn="ctr"/>
            <a:r>
              <a:rPr lang="fr-FR" sz="2400" b="1" i="1" dirty="0"/>
              <a:t>Lecture </a:t>
            </a:r>
            <a:r>
              <a:rPr lang="fr-FR" sz="2400" b="1" i="1" u="sng" dirty="0"/>
              <a:t>et</a:t>
            </a:r>
            <a:r>
              <a:rPr lang="fr-FR" sz="2400" b="1" i="1" dirty="0"/>
              <a:t> écriture, une relation circulaire</a:t>
            </a:r>
            <a:endParaRPr lang="fr-FR" sz="2400" dirty="0"/>
          </a:p>
        </p:txBody>
      </p:sp>
      <p:sp>
        <p:nvSpPr>
          <p:cNvPr id="3" name="Espace réservé du contenu 2">
            <a:extLst>
              <a:ext uri="{FF2B5EF4-FFF2-40B4-BE49-F238E27FC236}">
                <a16:creationId xmlns:a16="http://schemas.microsoft.com/office/drawing/2014/main" id="{DFCE7A75-F135-8B70-A908-474392A453CE}"/>
              </a:ext>
            </a:extLst>
          </p:cNvPr>
          <p:cNvSpPr>
            <a:spLocks noGrp="1"/>
          </p:cNvSpPr>
          <p:nvPr>
            <p:ph sz="half" idx="1"/>
          </p:nvPr>
        </p:nvSpPr>
        <p:spPr>
          <a:xfrm>
            <a:off x="838200" y="1436914"/>
            <a:ext cx="5181600" cy="4740049"/>
          </a:xfrm>
        </p:spPr>
        <p:style>
          <a:lnRef idx="2">
            <a:schemeClr val="accent1">
              <a:shade val="15000"/>
            </a:schemeClr>
          </a:lnRef>
          <a:fillRef idx="1">
            <a:schemeClr val="accent1"/>
          </a:fillRef>
          <a:effectRef idx="0">
            <a:schemeClr val="accent1"/>
          </a:effectRef>
          <a:fontRef idx="minor">
            <a:schemeClr val="lt1"/>
          </a:fontRef>
        </p:style>
        <p:txBody>
          <a:bodyPr>
            <a:normAutofit/>
          </a:bodyPr>
          <a:lstStyle/>
          <a:p>
            <a:pPr marL="0" indent="0" algn="just">
              <a:lnSpc>
                <a:spcPct val="115000"/>
              </a:lnSpc>
              <a:spcAft>
                <a:spcPts val="800"/>
              </a:spcAft>
              <a:buNone/>
            </a:pPr>
            <a:endParaRPr lang="fr-FR" sz="1800" i="1" kern="100" dirty="0">
              <a:latin typeface="Aptos" panose="020B0004020202020204" pitchFamily="34" charset="0"/>
              <a:ea typeface="Aptos" panose="020B0004020202020204" pitchFamily="34" charset="0"/>
              <a:cs typeface="Times New Roman" panose="02020603050405020304" pitchFamily="18" charset="0"/>
            </a:endParaRPr>
          </a:p>
          <a:p>
            <a:pPr marL="0" indent="0" algn="just">
              <a:lnSpc>
                <a:spcPct val="115000"/>
              </a:lnSpc>
              <a:spcAft>
                <a:spcPts val="800"/>
              </a:spcAft>
              <a:buNone/>
            </a:pPr>
            <a:r>
              <a:rPr lang="fr-FR" sz="2400" i="1" kern="100" dirty="0">
                <a:effectLst/>
                <a:latin typeface="Aptos" panose="020B0004020202020204" pitchFamily="34" charset="0"/>
                <a:ea typeface="Aptos" panose="020B0004020202020204" pitchFamily="34" charset="0"/>
                <a:cs typeface="Times New Roman" panose="02020603050405020304" pitchFamily="18" charset="0"/>
              </a:rPr>
              <a:t>« Je leur montrais que prendre un stylo, c’est comme prendre un bateau, c’est le début d’un grand voyage. Tous ces détenus ne montaient pas dans mon bateau et je voyais dans leurs yeux danser des flammes de la haine. Moi je continuai à aller là-bas, les poches pleines de mots et de voyages ».</a:t>
            </a:r>
            <a:r>
              <a:rPr lang="fr-FR" sz="2400" kern="100" dirty="0">
                <a:effectLst/>
                <a:latin typeface="Aptos" panose="020B0004020202020204" pitchFamily="34" charset="0"/>
                <a:ea typeface="Aptos" panose="020B0004020202020204" pitchFamily="34" charset="0"/>
                <a:cs typeface="Times New Roman" panose="02020603050405020304" pitchFamily="18" charset="0"/>
              </a:rPr>
              <a:t> </a:t>
            </a:r>
            <a:r>
              <a:rPr lang="fr-FR" sz="2400" i="1" kern="100" dirty="0">
                <a:effectLst/>
                <a:latin typeface="Aptos" panose="020B0004020202020204" pitchFamily="34" charset="0"/>
                <a:ea typeface="Aptos" panose="020B0004020202020204" pitchFamily="34" charset="0"/>
                <a:cs typeface="Times New Roman" panose="02020603050405020304" pitchFamily="18" charset="0"/>
              </a:rPr>
              <a:t> </a:t>
            </a:r>
            <a:r>
              <a:rPr lang="fr-FR" sz="1800" i="1" kern="100" dirty="0">
                <a:effectLst/>
                <a:latin typeface="Aptos" panose="020B0004020202020204" pitchFamily="34" charset="0"/>
                <a:ea typeface="Aptos" panose="020B0004020202020204" pitchFamily="34" charset="0"/>
                <a:cs typeface="Times New Roman" panose="02020603050405020304" pitchFamily="18" charset="0"/>
              </a:rPr>
              <a:t>(</a:t>
            </a:r>
            <a:r>
              <a:rPr lang="fr-FR" sz="1800" kern="100" dirty="0">
                <a:effectLst/>
                <a:latin typeface="Aptos" panose="020B0004020202020204" pitchFamily="34" charset="0"/>
                <a:ea typeface="Aptos" panose="020B0004020202020204" pitchFamily="34" charset="0"/>
                <a:cs typeface="Times New Roman" panose="02020603050405020304" pitchFamily="18" charset="0"/>
              </a:rPr>
              <a:t>R. </a:t>
            </a:r>
            <a:r>
              <a:rPr lang="fr-FR" sz="1800" kern="100" dirty="0" err="1">
                <a:effectLst/>
                <a:latin typeface="Aptos" panose="020B0004020202020204" pitchFamily="34" charset="0"/>
                <a:ea typeface="Aptos" panose="020B0004020202020204" pitchFamily="34" charset="0"/>
                <a:cs typeface="Times New Roman" panose="02020603050405020304" pitchFamily="18" charset="0"/>
              </a:rPr>
              <a:t>Frégni</a:t>
            </a:r>
            <a:r>
              <a:rPr lang="fr-FR" sz="1800" kern="100" dirty="0">
                <a:effectLst/>
                <a:latin typeface="Aptos" panose="020B0004020202020204" pitchFamily="34" charset="0"/>
                <a:ea typeface="Aptos" panose="020B0004020202020204" pitchFamily="34" charset="0"/>
                <a:cs typeface="Times New Roman" panose="02020603050405020304" pitchFamily="18" charset="0"/>
              </a:rPr>
              <a:t>, </a:t>
            </a:r>
            <a:r>
              <a:rPr lang="fr-FR" sz="1800" i="1" kern="100" dirty="0">
                <a:effectLst/>
                <a:latin typeface="Aptos" panose="020B0004020202020204" pitchFamily="34" charset="0"/>
                <a:ea typeface="Aptos" panose="020B0004020202020204" pitchFamily="34" charset="0"/>
                <a:cs typeface="Times New Roman" panose="02020603050405020304" pitchFamily="18" charset="0"/>
              </a:rPr>
              <a:t>Carnets de prison</a:t>
            </a:r>
            <a:r>
              <a:rPr lang="fr-FR" sz="1800" kern="100" dirty="0">
                <a:effectLst/>
                <a:latin typeface="Aptos" panose="020B0004020202020204" pitchFamily="34" charset="0"/>
                <a:ea typeface="Aptos" panose="020B0004020202020204" pitchFamily="34" charset="0"/>
                <a:cs typeface="Times New Roman" panose="02020603050405020304" pitchFamily="18" charset="0"/>
              </a:rPr>
              <a:t>, </a:t>
            </a:r>
            <a:r>
              <a:rPr lang="fr-FR" sz="1800" i="1" kern="100" dirty="0">
                <a:effectLst/>
                <a:latin typeface="Aptos" panose="020B0004020202020204" pitchFamily="34" charset="0"/>
                <a:ea typeface="Aptos" panose="020B0004020202020204" pitchFamily="34" charset="0"/>
                <a:cs typeface="Times New Roman" panose="02020603050405020304" pitchFamily="18" charset="0"/>
              </a:rPr>
              <a:t>p. 12)</a:t>
            </a:r>
            <a:endParaRPr lang="fr-FR"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Espace réservé du contenu 3">
            <a:extLst>
              <a:ext uri="{FF2B5EF4-FFF2-40B4-BE49-F238E27FC236}">
                <a16:creationId xmlns:a16="http://schemas.microsoft.com/office/drawing/2014/main" id="{7CC58BEE-8E90-CC0F-4591-E12023DD57F7}"/>
              </a:ext>
            </a:extLst>
          </p:cNvPr>
          <p:cNvSpPr>
            <a:spLocks noGrp="1"/>
          </p:cNvSpPr>
          <p:nvPr>
            <p:ph sz="half" idx="2"/>
          </p:nvPr>
        </p:nvSpPr>
        <p:spPr>
          <a:xfrm>
            <a:off x="6172200" y="1436914"/>
            <a:ext cx="5181600" cy="4740049"/>
          </a:xfrm>
        </p:spPr>
        <p:style>
          <a:lnRef idx="3">
            <a:schemeClr val="lt1"/>
          </a:lnRef>
          <a:fillRef idx="1">
            <a:schemeClr val="accent4"/>
          </a:fillRef>
          <a:effectRef idx="1">
            <a:schemeClr val="accent4"/>
          </a:effectRef>
          <a:fontRef idx="minor">
            <a:schemeClr val="lt1"/>
          </a:fontRef>
        </p:style>
        <p:txBody>
          <a:bodyPr>
            <a:normAutofit/>
          </a:bodyPr>
          <a:lstStyle/>
          <a:p>
            <a:r>
              <a:rPr lang="fr-FR" dirty="0">
                <a:latin typeface="Aptos" panose="020B0004020202020204" pitchFamily="34" charset="0"/>
                <a:ea typeface="Aptos" panose="020B0004020202020204" pitchFamily="34" charset="0"/>
                <a:cs typeface="Times New Roman" panose="02020603050405020304" pitchFamily="18" charset="0"/>
              </a:rPr>
              <a:t>L</a:t>
            </a:r>
            <a:r>
              <a:rPr lang="fr-FR" dirty="0">
                <a:effectLst/>
                <a:latin typeface="Aptos" panose="020B0004020202020204" pitchFamily="34" charset="0"/>
                <a:ea typeface="Aptos" panose="020B0004020202020204" pitchFamily="34" charset="0"/>
                <a:cs typeface="Times New Roman" panose="02020603050405020304" pitchFamily="18" charset="0"/>
              </a:rPr>
              <a:t>a lecture d’abord, l’écriture la prolonge et la relance, dans une </a:t>
            </a:r>
            <a:r>
              <a:rPr lang="fr-FR" b="1" dirty="0">
                <a:effectLst/>
                <a:latin typeface="Aptos" panose="020B0004020202020204" pitchFamily="34" charset="0"/>
                <a:ea typeface="Aptos" panose="020B0004020202020204" pitchFamily="34" charset="0"/>
                <a:cs typeface="Times New Roman" panose="02020603050405020304" pitchFamily="18" charset="0"/>
              </a:rPr>
              <a:t>relation circulaire</a:t>
            </a:r>
            <a:r>
              <a:rPr lang="fr-FR" b="1" dirty="0">
                <a:latin typeface="Aptos" panose="020B0004020202020204" pitchFamily="34" charset="0"/>
                <a:ea typeface="Aptos" panose="020B0004020202020204" pitchFamily="34" charset="0"/>
                <a:cs typeface="Times New Roman" panose="02020603050405020304" pitchFamily="18" charset="0"/>
              </a:rPr>
              <a:t>.</a:t>
            </a:r>
          </a:p>
          <a:p>
            <a:endParaRPr lang="fr-FR" b="1" dirty="0">
              <a:latin typeface="Aptos" panose="020B0004020202020204" pitchFamily="34" charset="0"/>
              <a:ea typeface="Aptos" panose="020B0004020202020204" pitchFamily="34" charset="0"/>
              <a:cs typeface="Times New Roman" panose="02020603050405020304" pitchFamily="18" charset="0"/>
            </a:endParaRPr>
          </a:p>
          <a:p>
            <a:r>
              <a:rPr lang="fr-FR" b="1" kern="100" dirty="0">
                <a:latin typeface="Aptos" panose="020B0004020202020204" pitchFamily="34" charset="0"/>
                <a:ea typeface="Aptos" panose="020B0004020202020204" pitchFamily="34" charset="0"/>
                <a:cs typeface="Times New Roman" panose="02020603050405020304" pitchFamily="18" charset="0"/>
              </a:rPr>
              <a:t>U</a:t>
            </a:r>
            <a:r>
              <a:rPr lang="fr-FR" b="1" kern="100" dirty="0">
                <a:effectLst/>
                <a:latin typeface="Aptos" panose="020B0004020202020204" pitchFamily="34" charset="0"/>
                <a:ea typeface="Aptos" panose="020B0004020202020204" pitchFamily="34" charset="0"/>
                <a:cs typeface="Times New Roman" panose="02020603050405020304" pitchFamily="18" charset="0"/>
              </a:rPr>
              <a:t>ne nouvelle question : un </a:t>
            </a:r>
            <a:r>
              <a:rPr lang="fr-FR" b="1" i="1" kern="100" dirty="0">
                <a:effectLst/>
                <a:latin typeface="Aptos" panose="020B0004020202020204" pitchFamily="34" charset="0"/>
                <a:ea typeface="Aptos" panose="020B0004020202020204" pitchFamily="34" charset="0"/>
                <a:cs typeface="Times New Roman" panose="02020603050405020304" pitchFamily="18" charset="0"/>
              </a:rPr>
              <a:t>dispositif de lecture</a:t>
            </a:r>
            <a:r>
              <a:rPr lang="fr-FR" b="1" kern="100" dirty="0">
                <a:effectLst/>
                <a:latin typeface="Aptos" panose="020B0004020202020204" pitchFamily="34" charset="0"/>
                <a:ea typeface="Aptos" panose="020B0004020202020204" pitchFamily="34" charset="0"/>
                <a:cs typeface="Times New Roman" panose="02020603050405020304" pitchFamily="18" charset="0"/>
              </a:rPr>
              <a:t> en prison doit-il en passer aussi par un </a:t>
            </a:r>
            <a:r>
              <a:rPr lang="fr-FR" b="1" i="1" kern="100" dirty="0">
                <a:effectLst/>
                <a:latin typeface="Aptos" panose="020B0004020202020204" pitchFamily="34" charset="0"/>
                <a:ea typeface="Aptos" panose="020B0004020202020204" pitchFamily="34" charset="0"/>
                <a:cs typeface="Times New Roman" panose="02020603050405020304" pitchFamily="18" charset="0"/>
              </a:rPr>
              <a:t>dispositif d’écriture</a:t>
            </a:r>
            <a:r>
              <a:rPr lang="fr-FR" b="1" kern="100" dirty="0">
                <a:effectLst/>
                <a:latin typeface="Aptos" panose="020B0004020202020204" pitchFamily="34" charset="0"/>
                <a:ea typeface="Aptos" panose="020B0004020202020204" pitchFamily="34" charset="0"/>
                <a:cs typeface="Times New Roman" panose="02020603050405020304" pitchFamily="18" charset="0"/>
              </a:rPr>
              <a:t> ?</a:t>
            </a:r>
            <a:endParaRPr lang="fr-FR" kern="100" dirty="0">
              <a:effectLst/>
              <a:latin typeface="Aptos" panose="020B0004020202020204" pitchFamily="34" charset="0"/>
              <a:ea typeface="Aptos" panose="020B000402020202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5874257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0B5957-12E2-2841-6F0E-A539F9C7609D}"/>
              </a:ext>
            </a:extLst>
          </p:cNvPr>
          <p:cNvSpPr>
            <a:spLocks noGrp="1"/>
          </p:cNvSpPr>
          <p:nvPr>
            <p:ph type="title"/>
          </p:nvPr>
        </p:nvSpPr>
        <p:spPr>
          <a:xfrm>
            <a:off x="838200" y="365125"/>
            <a:ext cx="10515600" cy="665389"/>
          </a:xfrm>
        </p:spPr>
        <p:style>
          <a:lnRef idx="2">
            <a:schemeClr val="accent1"/>
          </a:lnRef>
          <a:fillRef idx="1">
            <a:schemeClr val="lt1"/>
          </a:fillRef>
          <a:effectRef idx="0">
            <a:schemeClr val="accent1"/>
          </a:effectRef>
          <a:fontRef idx="minor">
            <a:schemeClr val="dk1"/>
          </a:fontRef>
        </p:style>
        <p:txBody>
          <a:bodyPr>
            <a:normAutofit/>
          </a:bodyPr>
          <a:lstStyle/>
          <a:p>
            <a:pPr algn="ctr"/>
            <a:r>
              <a:rPr lang="fr-FR" sz="2400" b="1" i="1" kern="100" dirty="0">
                <a:effectLst/>
                <a:latin typeface="Aptos" panose="020B0004020202020204" pitchFamily="34" charset="0"/>
                <a:ea typeface="Aptos" panose="020B0004020202020204" pitchFamily="34" charset="0"/>
                <a:cs typeface="Times New Roman" panose="02020603050405020304" pitchFamily="18" charset="0"/>
              </a:rPr>
              <a:t>Sur la métaphore du « voyage », de l’évasion par la lecture</a:t>
            </a:r>
            <a:endParaRPr lang="fr-FR" sz="2400" i="1" dirty="0"/>
          </a:p>
        </p:txBody>
      </p:sp>
      <p:sp>
        <p:nvSpPr>
          <p:cNvPr id="3" name="Espace réservé du contenu 2">
            <a:extLst>
              <a:ext uri="{FF2B5EF4-FFF2-40B4-BE49-F238E27FC236}">
                <a16:creationId xmlns:a16="http://schemas.microsoft.com/office/drawing/2014/main" id="{34BB3AE9-9910-D3BB-EF0D-533615A1F348}"/>
              </a:ext>
            </a:extLst>
          </p:cNvPr>
          <p:cNvSpPr>
            <a:spLocks noGrp="1"/>
          </p:cNvSpPr>
          <p:nvPr>
            <p:ph sz="half" idx="1"/>
          </p:nvPr>
        </p:nvSpPr>
        <p:spPr>
          <a:xfrm>
            <a:off x="838200" y="1262743"/>
            <a:ext cx="5181600" cy="4914220"/>
          </a:xfrm>
        </p:spPr>
        <p:style>
          <a:lnRef idx="3">
            <a:schemeClr val="lt1"/>
          </a:lnRef>
          <a:fillRef idx="1">
            <a:schemeClr val="accent1"/>
          </a:fillRef>
          <a:effectRef idx="1">
            <a:schemeClr val="accent1"/>
          </a:effectRef>
          <a:fontRef idx="minor">
            <a:schemeClr val="lt1"/>
          </a:fontRef>
        </p:style>
        <p:txBody>
          <a:bodyPr>
            <a:normAutofit lnSpcReduction="10000"/>
          </a:bodyPr>
          <a:lstStyle/>
          <a:p>
            <a:endParaRPr lang="fr-FR" sz="1800" dirty="0">
              <a:latin typeface="Aptos" panose="020B0004020202020204" pitchFamily="34" charset="0"/>
              <a:ea typeface="Aptos" panose="020B0004020202020204" pitchFamily="34" charset="0"/>
              <a:cs typeface="Times New Roman" panose="02020603050405020304" pitchFamily="18" charset="0"/>
            </a:endParaRPr>
          </a:p>
          <a:p>
            <a:pPr marL="0" indent="0">
              <a:buNone/>
            </a:pPr>
            <a:r>
              <a:rPr lang="fr-FR" sz="2400" b="1" dirty="0">
                <a:latin typeface="Aptos" panose="020B0004020202020204" pitchFamily="34" charset="0"/>
                <a:ea typeface="Aptos" panose="020B0004020202020204" pitchFamily="34" charset="0"/>
                <a:cs typeface="Times New Roman" panose="02020603050405020304" pitchFamily="18" charset="0"/>
              </a:rPr>
              <a:t>L</a:t>
            </a:r>
            <a:r>
              <a:rPr lang="fr-FR" sz="2400" b="1" dirty="0">
                <a:effectLst/>
                <a:latin typeface="Aptos" panose="020B0004020202020204" pitchFamily="34" charset="0"/>
                <a:ea typeface="Aptos" panose="020B0004020202020204" pitchFamily="34" charset="0"/>
                <a:cs typeface="Times New Roman" panose="02020603050405020304" pitchFamily="18" charset="0"/>
              </a:rPr>
              <a:t>a lecture comme fuite, évasion dans l’imaginaire</a:t>
            </a:r>
            <a:r>
              <a:rPr lang="fr-FR" sz="2400" b="1" dirty="0">
                <a:latin typeface="Aptos" panose="020B0004020202020204" pitchFamily="34" charset="0"/>
                <a:ea typeface="Aptos" panose="020B0004020202020204" pitchFamily="34" charset="0"/>
                <a:cs typeface="Times New Roman" panose="02020603050405020304" pitchFamily="18" charset="0"/>
              </a:rPr>
              <a:t> ? </a:t>
            </a:r>
          </a:p>
          <a:p>
            <a:pPr marL="0" indent="0">
              <a:buNone/>
            </a:pPr>
            <a:r>
              <a:rPr lang="fr-FR" sz="2400" b="1" dirty="0">
                <a:latin typeface="Aptos" panose="020B0004020202020204" pitchFamily="34" charset="0"/>
                <a:ea typeface="Aptos" panose="020B0004020202020204" pitchFamily="34" charset="0"/>
                <a:cs typeface="Times New Roman" panose="02020603050405020304" pitchFamily="18" charset="0"/>
              </a:rPr>
              <a:t>Une façon de « penser à autre chose » ? </a:t>
            </a:r>
          </a:p>
          <a:p>
            <a:pPr marL="0" indent="0">
              <a:buNone/>
            </a:pPr>
            <a:endParaRPr lang="fr-FR" sz="2400" dirty="0">
              <a:latin typeface="Aptos" panose="020B0004020202020204" pitchFamily="34" charset="0"/>
              <a:cs typeface="Times New Roman" panose="02020603050405020304" pitchFamily="18" charset="0"/>
            </a:endParaRPr>
          </a:p>
          <a:p>
            <a:pPr marL="0" indent="0">
              <a:buNone/>
            </a:pPr>
            <a:r>
              <a:rPr lang="fr-FR" sz="2400" dirty="0">
                <a:latin typeface="Aptos" panose="020B0004020202020204" pitchFamily="34" charset="0"/>
                <a:cs typeface="Times New Roman" panose="02020603050405020304" pitchFamily="18" charset="0"/>
              </a:rPr>
              <a:t>Une </a:t>
            </a:r>
            <a:r>
              <a:rPr lang="fr-FR" sz="2400" b="1" dirty="0">
                <a:latin typeface="Aptos" panose="020B0004020202020204" pitchFamily="34" charset="0"/>
                <a:cs typeface="Times New Roman" panose="02020603050405020304" pitchFamily="18" charset="0"/>
              </a:rPr>
              <a:t>conception insuffisante </a:t>
            </a:r>
            <a:r>
              <a:rPr lang="fr-FR" sz="2400" dirty="0">
                <a:latin typeface="Aptos" panose="020B0004020202020204" pitchFamily="34" charset="0"/>
                <a:cs typeface="Times New Roman" panose="02020603050405020304" pitchFamily="18" charset="0"/>
              </a:rPr>
              <a:t>pour rendre compte des </a:t>
            </a:r>
            <a:r>
              <a:rPr lang="fr-FR" sz="2400" b="1" i="1" dirty="0">
                <a:latin typeface="Aptos" panose="020B0004020202020204" pitchFamily="34" charset="0"/>
                <a:cs typeface="Times New Roman" panose="02020603050405020304" pitchFamily="18" charset="0"/>
              </a:rPr>
              <a:t>effets de la lecture.</a:t>
            </a:r>
          </a:p>
          <a:p>
            <a:pPr marL="0" indent="0">
              <a:buNone/>
            </a:pPr>
            <a:endParaRPr lang="fr-FR" sz="2400" b="1" i="1" dirty="0">
              <a:latin typeface="Aptos" panose="020B0004020202020204" pitchFamily="34" charset="0"/>
              <a:cs typeface="Times New Roman" panose="02020603050405020304" pitchFamily="18" charset="0"/>
            </a:endParaRPr>
          </a:p>
          <a:p>
            <a:pPr marL="0" indent="0">
              <a:buNone/>
            </a:pPr>
            <a:r>
              <a:rPr lang="fr-FR" sz="2400" b="1" dirty="0">
                <a:effectLst/>
                <a:latin typeface="Aptos" panose="020B0004020202020204" pitchFamily="34" charset="0"/>
                <a:ea typeface="Aptos" panose="020B0004020202020204" pitchFamily="34" charset="0"/>
                <a:cs typeface="Times New Roman" panose="02020603050405020304" pitchFamily="18" charset="0"/>
              </a:rPr>
              <a:t>Dans le cadre carcéral</a:t>
            </a:r>
            <a:r>
              <a:rPr lang="fr-FR" sz="2400" dirty="0">
                <a:effectLst/>
                <a:latin typeface="Aptos" panose="020B0004020202020204" pitchFamily="34" charset="0"/>
                <a:ea typeface="Aptos" panose="020B0004020202020204" pitchFamily="34" charset="0"/>
                <a:cs typeface="Times New Roman" panose="02020603050405020304" pitchFamily="18" charset="0"/>
              </a:rPr>
              <a:t>, cette métaphore facile risque d’être </a:t>
            </a:r>
            <a:r>
              <a:rPr lang="fr-FR" sz="2400" b="1" dirty="0">
                <a:effectLst/>
                <a:latin typeface="Aptos" panose="020B0004020202020204" pitchFamily="34" charset="0"/>
                <a:ea typeface="Aptos" panose="020B0004020202020204" pitchFamily="34" charset="0"/>
                <a:cs typeface="Times New Roman" panose="02020603050405020304" pitchFamily="18" charset="0"/>
              </a:rPr>
              <a:t>un cliché très réducteur</a:t>
            </a:r>
            <a:r>
              <a:rPr lang="fr-FR" sz="2400" b="1" dirty="0">
                <a:effectLst/>
              </a:rPr>
              <a:t> </a:t>
            </a:r>
            <a:endParaRPr lang="fr-FR" sz="2400" b="1" i="1" dirty="0"/>
          </a:p>
        </p:txBody>
      </p:sp>
      <p:sp>
        <p:nvSpPr>
          <p:cNvPr id="4" name="Espace réservé du contenu 3">
            <a:extLst>
              <a:ext uri="{FF2B5EF4-FFF2-40B4-BE49-F238E27FC236}">
                <a16:creationId xmlns:a16="http://schemas.microsoft.com/office/drawing/2014/main" id="{6150365D-39DD-AF8A-740F-34F056762765}"/>
              </a:ext>
            </a:extLst>
          </p:cNvPr>
          <p:cNvSpPr>
            <a:spLocks noGrp="1"/>
          </p:cNvSpPr>
          <p:nvPr>
            <p:ph sz="half" idx="2"/>
          </p:nvPr>
        </p:nvSpPr>
        <p:spPr>
          <a:xfrm>
            <a:off x="6172200" y="1262743"/>
            <a:ext cx="5181600" cy="4914220"/>
          </a:xfrm>
        </p:spPr>
        <p:style>
          <a:lnRef idx="3">
            <a:schemeClr val="lt1"/>
          </a:lnRef>
          <a:fillRef idx="1">
            <a:schemeClr val="accent4"/>
          </a:fillRef>
          <a:effectRef idx="1">
            <a:schemeClr val="accent4"/>
          </a:effectRef>
          <a:fontRef idx="minor">
            <a:schemeClr val="lt1"/>
          </a:fontRef>
        </p:style>
        <p:txBody>
          <a:bodyPr>
            <a:normAutofit lnSpcReduction="10000"/>
          </a:bodyPr>
          <a:lstStyle/>
          <a:p>
            <a:r>
              <a:rPr lang="fr-FR" sz="2400" b="1" i="1" dirty="0">
                <a:effectLst/>
                <a:latin typeface="Aptos" panose="020B0004020202020204" pitchFamily="34" charset="0"/>
                <a:ea typeface="Aptos" panose="020B0004020202020204" pitchFamily="34" charset="0"/>
                <a:cs typeface="Times New Roman" panose="02020603050405020304" pitchFamily="18" charset="0"/>
              </a:rPr>
              <a:t>Mais une considération qu’on ne peut pas totalement ignorer </a:t>
            </a:r>
            <a:r>
              <a:rPr lang="fr-FR" sz="2400" b="1" i="1" dirty="0">
                <a:effectLst/>
              </a:rPr>
              <a:t> :</a:t>
            </a:r>
            <a:endParaRPr lang="fr-FR" sz="2400" b="1" i="1" dirty="0"/>
          </a:p>
          <a:p>
            <a:r>
              <a:rPr lang="fr-FR" sz="2400" dirty="0">
                <a:effectLst/>
                <a:latin typeface="Aptos" panose="020B0004020202020204" pitchFamily="34" charset="0"/>
                <a:ea typeface="Aptos" panose="020B0004020202020204" pitchFamily="34" charset="0"/>
                <a:cs typeface="Times New Roman" panose="02020603050405020304" pitchFamily="18" charset="0"/>
              </a:rPr>
              <a:t>La lecture est aussi</a:t>
            </a:r>
          </a:p>
          <a:p>
            <a:pPr lvl="1"/>
            <a:r>
              <a:rPr lang="fr-FR" sz="2000" i="1" dirty="0">
                <a:effectLst/>
                <a:latin typeface="Aptos" panose="020B0004020202020204" pitchFamily="34" charset="0"/>
                <a:ea typeface="Aptos" panose="020B0004020202020204" pitchFamily="34" charset="0"/>
                <a:cs typeface="Times New Roman" panose="02020603050405020304" pitchFamily="18" charset="0"/>
              </a:rPr>
              <a:t>fenêtre ouverte </a:t>
            </a:r>
            <a:r>
              <a:rPr lang="fr-FR" sz="2000" dirty="0">
                <a:effectLst/>
                <a:latin typeface="Aptos" panose="020B0004020202020204" pitchFamily="34" charset="0"/>
                <a:ea typeface="Aptos" panose="020B0004020202020204" pitchFamily="34" charset="0"/>
                <a:cs typeface="Times New Roman" panose="02020603050405020304" pitchFamily="18" charset="0"/>
              </a:rPr>
              <a:t>sur le monde, </a:t>
            </a:r>
            <a:endParaRPr lang="fr-FR" sz="2000" dirty="0">
              <a:latin typeface="Aptos" panose="020B0004020202020204" pitchFamily="34" charset="0"/>
              <a:ea typeface="Aptos" panose="020B0004020202020204" pitchFamily="34" charset="0"/>
              <a:cs typeface="Times New Roman" panose="02020603050405020304" pitchFamily="18" charset="0"/>
            </a:endParaRPr>
          </a:p>
          <a:p>
            <a:pPr lvl="1"/>
            <a:r>
              <a:rPr lang="fr-FR" sz="2000" dirty="0">
                <a:effectLst/>
                <a:latin typeface="Aptos" panose="020B0004020202020204" pitchFamily="34" charset="0"/>
                <a:ea typeface="Aptos" panose="020B0004020202020204" pitchFamily="34" charset="0"/>
                <a:cs typeface="Times New Roman" panose="02020603050405020304" pitchFamily="18" charset="0"/>
              </a:rPr>
              <a:t>accès à </a:t>
            </a:r>
            <a:r>
              <a:rPr lang="fr-FR" sz="2000" b="1" dirty="0">
                <a:effectLst/>
                <a:latin typeface="Aptos" panose="020B0004020202020204" pitchFamily="34" charset="0"/>
                <a:ea typeface="Aptos" panose="020B0004020202020204" pitchFamily="34" charset="0"/>
                <a:cs typeface="Times New Roman" panose="02020603050405020304" pitchFamily="18" charset="0"/>
              </a:rPr>
              <a:t>d’autre univers </a:t>
            </a:r>
            <a:r>
              <a:rPr lang="fr-FR" sz="2000" dirty="0">
                <a:effectLst/>
                <a:latin typeface="Aptos" panose="020B0004020202020204" pitchFamily="34" charset="0"/>
                <a:ea typeface="Aptos" panose="020B0004020202020204" pitchFamily="34" charset="0"/>
                <a:cs typeface="Times New Roman" panose="02020603050405020304" pitchFamily="18" charset="0"/>
              </a:rPr>
              <a:t>que le mien, </a:t>
            </a:r>
          </a:p>
          <a:p>
            <a:pPr lvl="1"/>
            <a:r>
              <a:rPr lang="fr-FR" sz="2000" dirty="0">
                <a:latin typeface="Aptos" panose="020B0004020202020204" pitchFamily="34" charset="0"/>
                <a:ea typeface="Aptos" panose="020B0004020202020204" pitchFamily="34" charset="0"/>
                <a:cs typeface="Times New Roman" panose="02020603050405020304" pitchFamily="18" charset="0"/>
              </a:rPr>
              <a:t>accès à </a:t>
            </a:r>
            <a:r>
              <a:rPr lang="fr-FR" sz="2000" b="1" dirty="0">
                <a:effectLst/>
                <a:latin typeface="Aptos" panose="020B0004020202020204" pitchFamily="34" charset="0"/>
                <a:ea typeface="Aptos" panose="020B0004020202020204" pitchFamily="34" charset="0"/>
                <a:cs typeface="Times New Roman" panose="02020603050405020304" pitchFamily="18" charset="0"/>
              </a:rPr>
              <a:t>d’autres rencontres </a:t>
            </a:r>
            <a:r>
              <a:rPr lang="fr-FR" sz="2000" dirty="0">
                <a:effectLst/>
                <a:latin typeface="Aptos" panose="020B0004020202020204" pitchFamily="34" charset="0"/>
                <a:ea typeface="Aptos" panose="020B0004020202020204" pitchFamily="34" charset="0"/>
                <a:cs typeface="Times New Roman" panose="02020603050405020304" pitchFamily="18" charset="0"/>
              </a:rPr>
              <a:t>que les miennes, etc…</a:t>
            </a:r>
            <a:endParaRPr lang="fr-FR" sz="2000" b="1" i="1" dirty="0">
              <a:effectLst/>
              <a:latin typeface="Aptos" panose="020B0004020202020204" pitchFamily="34" charset="0"/>
              <a:ea typeface="Aptos" panose="020B0004020202020204" pitchFamily="34" charset="0"/>
              <a:cs typeface="Times New Roman" panose="02020603050405020304" pitchFamily="18" charset="0"/>
            </a:endParaRPr>
          </a:p>
          <a:p>
            <a:r>
              <a:rPr lang="fr-FR" sz="2400" dirty="0">
                <a:effectLst/>
                <a:ea typeface="Aptos" panose="020B0004020202020204" pitchFamily="34" charset="0"/>
                <a:cs typeface="Times New Roman" panose="02020603050405020304" pitchFamily="18" charset="0"/>
              </a:rPr>
              <a:t>la lecture modifie profondément le </a:t>
            </a:r>
            <a:r>
              <a:rPr lang="fr-FR" sz="2400" b="1" dirty="0">
                <a:effectLst/>
                <a:ea typeface="Aptos" panose="020B0004020202020204" pitchFamily="34" charset="0"/>
                <a:cs typeface="Times New Roman" panose="02020603050405020304" pitchFamily="18" charset="0"/>
              </a:rPr>
              <a:t>rapport au temps</a:t>
            </a:r>
            <a:r>
              <a:rPr lang="fr-FR" sz="2400" b="1" dirty="0">
                <a:effectLst/>
              </a:rPr>
              <a:t> </a:t>
            </a:r>
            <a:endParaRPr lang="fr-FR" sz="2400" b="1" dirty="0">
              <a:ea typeface="Aptos" panose="020B0004020202020204" pitchFamily="34" charset="0"/>
              <a:cs typeface="Times New Roman" panose="02020603050405020304" pitchFamily="18" charset="0"/>
            </a:endParaRPr>
          </a:p>
          <a:p>
            <a:pPr marL="457200" lvl="1" indent="0">
              <a:buNone/>
            </a:pPr>
            <a:r>
              <a:rPr lang="fr-FR" dirty="0">
                <a:effectLst/>
                <a:latin typeface="Aptos" panose="020B0004020202020204" pitchFamily="34" charset="0"/>
                <a:ea typeface="Aptos" panose="020B0004020202020204" pitchFamily="34" charset="0"/>
                <a:cs typeface="Times New Roman" panose="02020603050405020304" pitchFamily="18" charset="0"/>
              </a:rPr>
              <a:t> </a:t>
            </a:r>
            <a:r>
              <a:rPr lang="fr-FR" sz="1800" kern="100" dirty="0">
                <a:effectLst/>
                <a:latin typeface="Aptos" panose="020B0004020202020204" pitchFamily="34" charset="0"/>
                <a:ea typeface="Aptos" panose="020B0004020202020204" pitchFamily="34" charset="0"/>
                <a:cs typeface="Times New Roman" panose="02020603050405020304" pitchFamily="18" charset="0"/>
              </a:rPr>
              <a:t>« </a:t>
            </a:r>
            <a:r>
              <a:rPr lang="fr-FR" sz="2000" b="1" i="1" kern="100" dirty="0">
                <a:effectLst/>
                <a:latin typeface="Aptos" panose="020B0004020202020204" pitchFamily="34" charset="0"/>
                <a:ea typeface="Aptos" panose="020B0004020202020204" pitchFamily="34" charset="0"/>
                <a:cs typeface="Times New Roman" panose="02020603050405020304" pitchFamily="18" charset="0"/>
              </a:rPr>
              <a:t>Ces hommes n’ont plus d’âge, leur patrie est le temps </a:t>
            </a:r>
            <a:r>
              <a:rPr lang="fr-FR" sz="1800" kern="100" dirty="0">
                <a:effectLst/>
                <a:latin typeface="Aptos" panose="020B0004020202020204" pitchFamily="34" charset="0"/>
                <a:ea typeface="Aptos" panose="020B0004020202020204" pitchFamily="34" charset="0"/>
                <a:cs typeface="Times New Roman" panose="02020603050405020304" pitchFamily="18" charset="0"/>
              </a:rPr>
              <a:t>» (R. Frégni, </a:t>
            </a:r>
            <a:r>
              <a:rPr lang="fr-FR" sz="1800" i="1" kern="100" dirty="0">
                <a:effectLst/>
                <a:latin typeface="Aptos" panose="020B0004020202020204" pitchFamily="34" charset="0"/>
                <a:ea typeface="Aptos" panose="020B0004020202020204" pitchFamily="34" charset="0"/>
                <a:cs typeface="Times New Roman" panose="02020603050405020304" pitchFamily="18" charset="0"/>
              </a:rPr>
              <a:t>Le chat qui tombe</a:t>
            </a:r>
            <a:r>
              <a:rPr lang="fr-FR" sz="1800" kern="100" dirty="0">
                <a:effectLst/>
                <a:latin typeface="Aptos" panose="020B0004020202020204" pitchFamily="34" charset="0"/>
                <a:ea typeface="Aptos" panose="020B0004020202020204" pitchFamily="34" charset="0"/>
                <a:cs typeface="Times New Roman" panose="02020603050405020304" pitchFamily="18" charset="0"/>
              </a:rPr>
              <a:t>, p. 52). Il écrit aussi : « ils attendaient, dans cette cité de fer et de ciment que quelque chose se passe » (</a:t>
            </a:r>
            <a:r>
              <a:rPr lang="fr-FR" sz="1800" i="1" kern="100" dirty="0">
                <a:effectLst/>
                <a:latin typeface="Aptos" panose="020B0004020202020204" pitchFamily="34" charset="0"/>
                <a:ea typeface="Aptos" panose="020B0004020202020204" pitchFamily="34" charset="0"/>
                <a:cs typeface="Times New Roman" panose="02020603050405020304" pitchFamily="18" charset="0"/>
              </a:rPr>
              <a:t>idem</a:t>
            </a:r>
            <a:r>
              <a:rPr lang="fr-FR" sz="1800" kern="100" dirty="0">
                <a:effectLst/>
                <a:latin typeface="Aptos" panose="020B0004020202020204" pitchFamily="34" charset="0"/>
                <a:ea typeface="Aptos" panose="020B0004020202020204" pitchFamily="34" charset="0"/>
                <a:cs typeface="Times New Roman" panose="02020603050405020304" pitchFamily="18" charset="0"/>
              </a:rPr>
              <a:t>, p. 18)</a:t>
            </a:r>
          </a:p>
          <a:p>
            <a:pPr marL="457200" lvl="1" indent="0">
              <a:buNone/>
            </a:pPr>
            <a:endParaRPr lang="fr-FR" b="1" i="1" dirty="0">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4103008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22BDE4A-8A20-4A69-9C5A-581C82036A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53B62683-DB84-F48A-85C2-892C802DDA2B}"/>
              </a:ext>
            </a:extLst>
          </p:cNvPr>
          <p:cNvSpPr>
            <a:spLocks noGrp="1"/>
          </p:cNvSpPr>
          <p:nvPr>
            <p:ph type="title"/>
          </p:nvPr>
        </p:nvSpPr>
        <p:spPr>
          <a:xfrm>
            <a:off x="1001684" y="170412"/>
            <a:ext cx="10178934" cy="1328730"/>
          </a:xfrm>
        </p:spPr>
        <p:txBody>
          <a:bodyPr vert="horz" lIns="91440" tIns="45720" rIns="91440" bIns="45720" rtlCol="0" anchor="b">
            <a:normAutofit/>
          </a:bodyPr>
          <a:lstStyle/>
          <a:p>
            <a:pPr algn="ctr"/>
            <a:r>
              <a:rPr lang="en-US" sz="2900" b="1" kern="1200">
                <a:solidFill>
                  <a:schemeClr val="tx1"/>
                </a:solidFill>
                <a:latin typeface="+mj-lt"/>
                <a:ea typeface="+mj-ea"/>
                <a:cs typeface="+mj-cs"/>
              </a:rPr>
              <a:t>Préambule (2)</a:t>
            </a:r>
            <a:br>
              <a:rPr lang="en-US" sz="2900" b="1" kern="1200">
                <a:solidFill>
                  <a:schemeClr val="tx1"/>
                </a:solidFill>
                <a:latin typeface="+mj-lt"/>
                <a:ea typeface="+mj-ea"/>
                <a:cs typeface="+mj-cs"/>
              </a:rPr>
            </a:br>
            <a:r>
              <a:rPr lang="en-US" sz="2900" b="1" kern="1200">
                <a:solidFill>
                  <a:schemeClr val="tx1"/>
                </a:solidFill>
                <a:latin typeface="+mj-lt"/>
                <a:ea typeface="+mj-ea"/>
                <a:cs typeface="+mj-cs"/>
              </a:rPr>
              <a:t>Photographies Arnaud Théval, Maison d’arrêt de Draguignan</a:t>
            </a:r>
          </a:p>
        </p:txBody>
      </p:sp>
      <p:pic>
        <p:nvPicPr>
          <p:cNvPr id="5" name="Espace réservé du contenu 4" descr="Une image contenant intérieur, mur, meubles, bureau&#10;&#10;Description générée automatiquement">
            <a:extLst>
              <a:ext uri="{FF2B5EF4-FFF2-40B4-BE49-F238E27FC236}">
                <a16:creationId xmlns:a16="http://schemas.microsoft.com/office/drawing/2014/main" id="{6A5A9A80-C79A-9B1D-CA7C-6819D6CA05FA}"/>
              </a:ext>
            </a:extLst>
          </p:cNvPr>
          <p:cNvPicPr>
            <a:picLocks noGrp="1" noChangeAspect="1"/>
          </p:cNvPicPr>
          <p:nvPr>
            <p:ph sz="half" idx="1"/>
          </p:nvPr>
        </p:nvPicPr>
        <p:blipFill>
          <a:blip r:embed="rId2"/>
          <a:srcRect l="428" r="3" b="3"/>
          <a:stretch/>
        </p:blipFill>
        <p:spPr>
          <a:xfrm>
            <a:off x="198741" y="2410448"/>
            <a:ext cx="5803323" cy="3890357"/>
          </a:xfrm>
          <a:prstGeom prst="rect">
            <a:avLst/>
          </a:prstGeom>
        </p:spPr>
      </p:pic>
      <p:pic>
        <p:nvPicPr>
          <p:cNvPr id="6" name="Espace réservé du contenu 5" descr="Une image contenant habits, personne, mur, intérieur&#10;&#10;Description générée automatiquement">
            <a:extLst>
              <a:ext uri="{FF2B5EF4-FFF2-40B4-BE49-F238E27FC236}">
                <a16:creationId xmlns:a16="http://schemas.microsoft.com/office/drawing/2014/main" id="{F059CA73-E09F-CA52-7E8D-AE30461850C8}"/>
              </a:ext>
            </a:extLst>
          </p:cNvPr>
          <p:cNvPicPr>
            <a:picLocks noGrp="1" noChangeAspect="1"/>
          </p:cNvPicPr>
          <p:nvPr>
            <p:ph sz="half" idx="2"/>
          </p:nvPr>
        </p:nvPicPr>
        <p:blipFill>
          <a:blip r:embed="rId3"/>
          <a:srcRect l="428" r="3" b="3"/>
          <a:stretch/>
        </p:blipFill>
        <p:spPr>
          <a:xfrm>
            <a:off x="6189934" y="2410448"/>
            <a:ext cx="5803323" cy="3890357"/>
          </a:xfrm>
          <a:prstGeom prst="rect">
            <a:avLst/>
          </a:prstGeom>
        </p:spPr>
      </p:pic>
    </p:spTree>
    <p:extLst>
      <p:ext uri="{BB962C8B-B14F-4D97-AF65-F5344CB8AC3E}">
        <p14:creationId xmlns:p14="http://schemas.microsoft.com/office/powerpoint/2010/main" val="35747221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D1BD828-13B8-07EB-1B88-AA09D8499D52}"/>
              </a:ext>
            </a:extLst>
          </p:cNvPr>
          <p:cNvSpPr>
            <a:spLocks noGrp="1"/>
          </p:cNvSpPr>
          <p:nvPr>
            <p:ph type="title"/>
          </p:nvPr>
        </p:nvSpPr>
        <p:spPr>
          <a:xfrm>
            <a:off x="917222" y="417688"/>
            <a:ext cx="10515600" cy="526697"/>
          </a:xfrm>
        </p:spPr>
        <p:style>
          <a:lnRef idx="2">
            <a:schemeClr val="accent1"/>
          </a:lnRef>
          <a:fillRef idx="1">
            <a:schemeClr val="lt1"/>
          </a:fillRef>
          <a:effectRef idx="0">
            <a:schemeClr val="accent1"/>
          </a:effectRef>
          <a:fontRef idx="minor">
            <a:schemeClr val="dk1"/>
          </a:fontRef>
        </p:style>
        <p:txBody>
          <a:bodyPr>
            <a:normAutofit/>
          </a:bodyPr>
          <a:lstStyle/>
          <a:p>
            <a:pPr algn="ctr"/>
            <a:r>
              <a:rPr lang="fr-FR" sz="2400" b="1" i="1" dirty="0"/>
              <a:t>En prison, les mots lus et écrits ont eux-mêmes le goût du réel</a:t>
            </a:r>
          </a:p>
        </p:txBody>
      </p:sp>
      <p:sp>
        <p:nvSpPr>
          <p:cNvPr id="3" name="Espace réservé du contenu 2">
            <a:extLst>
              <a:ext uri="{FF2B5EF4-FFF2-40B4-BE49-F238E27FC236}">
                <a16:creationId xmlns:a16="http://schemas.microsoft.com/office/drawing/2014/main" id="{57D3C889-B060-153E-6D81-3F8EAFF74948}"/>
              </a:ext>
            </a:extLst>
          </p:cNvPr>
          <p:cNvSpPr>
            <a:spLocks noGrp="1"/>
          </p:cNvSpPr>
          <p:nvPr>
            <p:ph idx="1"/>
          </p:nvPr>
        </p:nvSpPr>
        <p:spPr>
          <a:xfrm>
            <a:off x="838200" y="1219200"/>
            <a:ext cx="10515600" cy="4957763"/>
          </a:xfrm>
        </p:spPr>
        <p:style>
          <a:lnRef idx="3">
            <a:schemeClr val="lt1"/>
          </a:lnRef>
          <a:fillRef idx="1">
            <a:schemeClr val="accent4"/>
          </a:fillRef>
          <a:effectRef idx="1">
            <a:schemeClr val="accent4"/>
          </a:effectRef>
          <a:fontRef idx="minor">
            <a:schemeClr val="lt1"/>
          </a:fontRef>
        </p:style>
        <p:txBody>
          <a:bodyPr/>
          <a:lstStyle/>
          <a:p>
            <a:pPr algn="just"/>
            <a:endParaRPr lang="fr-FR" sz="1800" dirty="0">
              <a:effectLst/>
              <a:latin typeface="Times New Roman" panose="02020603050405020304" pitchFamily="18" charset="0"/>
              <a:ea typeface="Calibri" panose="020F0502020204030204" pitchFamily="34" charset="0"/>
            </a:endParaRPr>
          </a:p>
          <a:p>
            <a:pPr algn="just"/>
            <a:endParaRPr lang="fr-FR" sz="1800" dirty="0">
              <a:latin typeface="Times New Roman" panose="02020603050405020304" pitchFamily="18" charset="0"/>
              <a:ea typeface="Calibri" panose="020F0502020204030204" pitchFamily="34" charset="0"/>
            </a:endParaRPr>
          </a:p>
          <a:p>
            <a:pPr marL="0" indent="0" algn="just">
              <a:buNone/>
            </a:pPr>
            <a:endParaRPr lang="fr-FR" sz="1800" dirty="0">
              <a:latin typeface="Times New Roman" panose="02020603050405020304" pitchFamily="18" charset="0"/>
              <a:ea typeface="Calibri" panose="020F0502020204030204" pitchFamily="34" charset="0"/>
            </a:endParaRPr>
          </a:p>
          <a:p>
            <a:pPr marL="0" indent="0" algn="just">
              <a:buNone/>
            </a:pPr>
            <a:r>
              <a:rPr lang="fr-FR" sz="1800" dirty="0">
                <a:latin typeface="Times New Roman" panose="02020603050405020304" pitchFamily="18" charset="0"/>
                <a:ea typeface="Calibri" panose="020F0502020204030204" pitchFamily="34" charset="0"/>
              </a:rPr>
              <a:t>	</a:t>
            </a:r>
            <a:r>
              <a:rPr lang="fr-FR" i="1" dirty="0">
                <a:effectLst/>
                <a:latin typeface="Times New Roman" panose="02020603050405020304" pitchFamily="18" charset="0"/>
                <a:ea typeface="Calibri" panose="020F0502020204030204" pitchFamily="34" charset="0"/>
              </a:rPr>
              <a:t>Combien de détenus m’ont dit : « J’avais oublié toutes les odeurs, un jour j’ai écrit par hasard le mot figuier, le mot septembre, et brusquement tout est remonté : l’herbe mouillée des matins d’automne, la brume qui accompagne une rivière, le bruit de l’eau, celui des chiens de chasse, la saveur extraordinaire d’une figue encore recouverte de rosée…</a:t>
            </a:r>
          </a:p>
          <a:p>
            <a:pPr marL="0" indent="0" algn="r">
              <a:buNone/>
            </a:pPr>
            <a:r>
              <a:rPr lang="fr-FR" sz="2000" dirty="0">
                <a:effectLst/>
                <a:latin typeface="Times New Roman" panose="02020603050405020304" pitchFamily="18" charset="0"/>
                <a:ea typeface="Calibri" panose="020F0502020204030204" pitchFamily="34" charset="0"/>
              </a:rPr>
              <a:t>René </a:t>
            </a:r>
            <a:r>
              <a:rPr lang="fr-FR" sz="2000" dirty="0" err="1">
                <a:effectLst/>
                <a:latin typeface="Times New Roman" panose="02020603050405020304" pitchFamily="18" charset="0"/>
                <a:ea typeface="Calibri" panose="020F0502020204030204" pitchFamily="34" charset="0"/>
              </a:rPr>
              <a:t>Frégni</a:t>
            </a:r>
            <a:r>
              <a:rPr lang="fr-FR" sz="2000" dirty="0">
                <a:effectLst/>
                <a:latin typeface="Times New Roman" panose="02020603050405020304" pitchFamily="18" charset="0"/>
                <a:ea typeface="Calibri" panose="020F0502020204030204" pitchFamily="34" charset="0"/>
              </a:rPr>
              <a:t> (2021). </a:t>
            </a:r>
            <a:r>
              <a:rPr lang="fr-FR" sz="2000" i="1" dirty="0">
                <a:effectLst/>
                <a:latin typeface="Times New Roman" panose="02020603050405020304" pitchFamily="18" charset="0"/>
                <a:ea typeface="Calibri" panose="020F0502020204030204" pitchFamily="34" charset="0"/>
              </a:rPr>
              <a:t>Tu tomberas avec la nuit </a:t>
            </a:r>
            <a:r>
              <a:rPr lang="fr-FR" sz="2000" dirty="0">
                <a:effectLst/>
                <a:latin typeface="Times New Roman" panose="02020603050405020304" pitchFamily="18" charset="0"/>
                <a:ea typeface="Calibri" panose="020F0502020204030204" pitchFamily="34" charset="0"/>
              </a:rPr>
              <a:t>Folio/Gallimard, p. 26.</a:t>
            </a:r>
          </a:p>
          <a:p>
            <a:endParaRPr lang="fr-FR" dirty="0"/>
          </a:p>
          <a:p>
            <a:endParaRPr lang="fr-FR" dirty="0"/>
          </a:p>
          <a:p>
            <a:endParaRPr lang="fr-FR" dirty="0"/>
          </a:p>
        </p:txBody>
      </p:sp>
    </p:spTree>
    <p:extLst>
      <p:ext uri="{BB962C8B-B14F-4D97-AF65-F5344CB8AC3E}">
        <p14:creationId xmlns:p14="http://schemas.microsoft.com/office/powerpoint/2010/main" val="38160727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DF6082-C863-DC56-4B0A-12F84EEB578D}"/>
              </a:ext>
            </a:extLst>
          </p:cNvPr>
          <p:cNvSpPr>
            <a:spLocks noGrp="1"/>
          </p:cNvSpPr>
          <p:nvPr>
            <p:ph type="title"/>
          </p:nvPr>
        </p:nvSpPr>
        <p:spPr>
          <a:xfrm>
            <a:off x="838200" y="365125"/>
            <a:ext cx="10515600" cy="504119"/>
          </a:xfrm>
        </p:spPr>
        <p:style>
          <a:lnRef idx="2">
            <a:schemeClr val="accent1"/>
          </a:lnRef>
          <a:fillRef idx="1">
            <a:schemeClr val="lt1"/>
          </a:fillRef>
          <a:effectRef idx="0">
            <a:schemeClr val="accent1"/>
          </a:effectRef>
          <a:fontRef idx="minor">
            <a:schemeClr val="dk1"/>
          </a:fontRef>
        </p:style>
        <p:txBody>
          <a:bodyPr>
            <a:normAutofit/>
          </a:bodyPr>
          <a:lstStyle/>
          <a:p>
            <a:pPr algn="ctr"/>
            <a:r>
              <a:rPr lang="fr-FR" sz="2400" b="1" i="1" dirty="0"/>
              <a:t>La lecture </a:t>
            </a:r>
            <a:r>
              <a:rPr lang="fr-FR" sz="2400" b="1" i="1" u="sng" dirty="0"/>
              <a:t>dans</a:t>
            </a:r>
            <a:r>
              <a:rPr lang="fr-FR" sz="2400" b="1" i="1" dirty="0"/>
              <a:t> la vie</a:t>
            </a:r>
          </a:p>
        </p:txBody>
      </p:sp>
      <p:sp>
        <p:nvSpPr>
          <p:cNvPr id="3" name="Espace réservé du contenu 2">
            <a:extLst>
              <a:ext uri="{FF2B5EF4-FFF2-40B4-BE49-F238E27FC236}">
                <a16:creationId xmlns:a16="http://schemas.microsoft.com/office/drawing/2014/main" id="{D8407169-513D-50E7-0238-7CB94F33D610}"/>
              </a:ext>
            </a:extLst>
          </p:cNvPr>
          <p:cNvSpPr>
            <a:spLocks noGrp="1"/>
          </p:cNvSpPr>
          <p:nvPr>
            <p:ph sz="half" idx="1"/>
          </p:nvPr>
        </p:nvSpPr>
        <p:spPr>
          <a:xfrm>
            <a:off x="838200" y="993422"/>
            <a:ext cx="5181600" cy="5183541"/>
          </a:xfrm>
        </p:spPr>
        <p:style>
          <a:lnRef idx="3">
            <a:schemeClr val="lt1"/>
          </a:lnRef>
          <a:fillRef idx="1">
            <a:schemeClr val="accent1"/>
          </a:fillRef>
          <a:effectRef idx="1">
            <a:schemeClr val="accent1"/>
          </a:effectRef>
          <a:fontRef idx="minor">
            <a:schemeClr val="lt1"/>
          </a:fontRef>
        </p:style>
        <p:txBody>
          <a:bodyPr>
            <a:normAutofit lnSpcReduction="10000"/>
          </a:bodyPr>
          <a:lstStyle/>
          <a:p>
            <a:r>
              <a:rPr lang="fr-FR" sz="2400" dirty="0"/>
              <a:t>C’est parce que </a:t>
            </a:r>
            <a:r>
              <a:rPr lang="fr-FR" sz="2400" b="1" dirty="0"/>
              <a:t>la lecture est dans la vie </a:t>
            </a:r>
            <a:r>
              <a:rPr lang="fr-FR" sz="2400" dirty="0"/>
              <a:t>qu’elle est un </a:t>
            </a:r>
            <a:r>
              <a:rPr lang="fr-FR" sz="2400" b="1" dirty="0"/>
              <a:t>pouvoir de </a:t>
            </a:r>
            <a:r>
              <a:rPr lang="fr-FR" sz="2400" b="1" i="1" dirty="0"/>
              <a:t>formation  et transformation de soi</a:t>
            </a:r>
          </a:p>
          <a:p>
            <a:endParaRPr lang="fr-FR" sz="2400" b="1" i="1" dirty="0"/>
          </a:p>
          <a:p>
            <a:pPr marL="0" indent="0">
              <a:buNone/>
            </a:pPr>
            <a:r>
              <a:rPr lang="fr-FR" sz="2400" b="1" i="1" dirty="0"/>
              <a:t>« Quand nous lisons, nous nous trouvons puissamment attirés vers des possibilités d’être et des promesses d’existence »</a:t>
            </a:r>
          </a:p>
          <a:p>
            <a:pPr marL="0" indent="0" algn="r">
              <a:buNone/>
            </a:pPr>
            <a:r>
              <a:rPr lang="fr-FR" sz="2000" kern="100" dirty="0">
                <a:effectLst/>
                <a:latin typeface="Aptos" panose="020B0004020202020204" pitchFamily="34" charset="0"/>
                <a:ea typeface="Aptos" panose="020B0004020202020204" pitchFamily="34" charset="0"/>
                <a:cs typeface="Times New Roman" panose="02020603050405020304" pitchFamily="18" charset="0"/>
              </a:rPr>
              <a:t>Marielle Macé, </a:t>
            </a:r>
            <a:r>
              <a:rPr lang="fr-FR" sz="2000" i="1" kern="100" dirty="0">
                <a:effectLst/>
                <a:latin typeface="Aptos" panose="020B0004020202020204" pitchFamily="34" charset="0"/>
                <a:ea typeface="Aptos" panose="020B0004020202020204" pitchFamily="34" charset="0"/>
                <a:cs typeface="Times New Roman" panose="02020603050405020304" pitchFamily="18" charset="0"/>
              </a:rPr>
              <a:t>Façons de lire, manières d’être</a:t>
            </a:r>
            <a:r>
              <a:rPr lang="fr-FR" sz="2000" kern="100" dirty="0">
                <a:effectLst/>
                <a:latin typeface="Aptos" panose="020B0004020202020204" pitchFamily="34" charset="0"/>
                <a:ea typeface="Aptos" panose="020B0004020202020204" pitchFamily="34" charset="0"/>
                <a:cs typeface="Times New Roman" panose="02020603050405020304" pitchFamily="18" charset="0"/>
              </a:rPr>
              <a:t>, Gallimard, p. 9</a:t>
            </a:r>
          </a:p>
          <a:p>
            <a:pPr marL="0" indent="0" algn="r">
              <a:buNone/>
            </a:pPr>
            <a:endParaRPr lang="fr-FR" sz="2000" kern="100" dirty="0">
              <a:latin typeface="Aptos" panose="020B0004020202020204" pitchFamily="34" charset="0"/>
              <a:cs typeface="Times New Roman" panose="02020603050405020304" pitchFamily="18" charset="0"/>
            </a:endParaRPr>
          </a:p>
          <a:p>
            <a:pPr algn="just"/>
            <a:r>
              <a:rPr lang="fr-FR" sz="2400" b="1" i="1" kern="100" dirty="0">
                <a:latin typeface="Aptos" panose="020B0004020202020204" pitchFamily="34" charset="0"/>
                <a:cs typeface="Times New Roman" panose="02020603050405020304" pitchFamily="18" charset="0"/>
              </a:rPr>
              <a:t>La lecture est une conduite</a:t>
            </a:r>
          </a:p>
          <a:p>
            <a:pPr marL="0" indent="0" algn="just">
              <a:buNone/>
            </a:pPr>
            <a:endParaRPr lang="fr-FR" sz="2000" dirty="0"/>
          </a:p>
        </p:txBody>
      </p:sp>
      <p:sp>
        <p:nvSpPr>
          <p:cNvPr id="4" name="Espace réservé du contenu 3">
            <a:extLst>
              <a:ext uri="{FF2B5EF4-FFF2-40B4-BE49-F238E27FC236}">
                <a16:creationId xmlns:a16="http://schemas.microsoft.com/office/drawing/2014/main" id="{4CE8350E-AE49-A111-9FCA-46817F167242}"/>
              </a:ext>
            </a:extLst>
          </p:cNvPr>
          <p:cNvSpPr>
            <a:spLocks noGrp="1"/>
          </p:cNvSpPr>
          <p:nvPr>
            <p:ph sz="half" idx="2"/>
          </p:nvPr>
        </p:nvSpPr>
        <p:spPr>
          <a:xfrm>
            <a:off x="6172200" y="993422"/>
            <a:ext cx="5181600" cy="5183541"/>
          </a:xfrm>
        </p:spPr>
        <p:style>
          <a:lnRef idx="3">
            <a:schemeClr val="lt1"/>
          </a:lnRef>
          <a:fillRef idx="1">
            <a:schemeClr val="accent4"/>
          </a:fillRef>
          <a:effectRef idx="1">
            <a:schemeClr val="accent4"/>
          </a:effectRef>
          <a:fontRef idx="minor">
            <a:schemeClr val="lt1"/>
          </a:fontRef>
        </p:style>
        <p:txBody>
          <a:bodyPr>
            <a:normAutofit lnSpcReduction="10000"/>
          </a:bodyPr>
          <a:lstStyle/>
          <a:p>
            <a:r>
              <a:rPr lang="fr-FR" sz="2000" kern="100" dirty="0">
                <a:effectLst/>
                <a:latin typeface="Aptos" panose="020B0004020202020204" pitchFamily="34" charset="0"/>
                <a:ea typeface="Aptos" panose="020B0004020202020204" pitchFamily="34" charset="0"/>
                <a:cs typeface="Times New Roman" panose="02020603050405020304" pitchFamily="18" charset="0"/>
              </a:rPr>
              <a:t>« </a:t>
            </a:r>
            <a:r>
              <a:rPr lang="fr-FR" sz="2000" b="1" kern="100" dirty="0">
                <a:effectLst/>
                <a:latin typeface="Aptos" panose="020B0004020202020204" pitchFamily="34" charset="0"/>
                <a:ea typeface="Aptos" panose="020B0004020202020204" pitchFamily="34" charset="0"/>
                <a:cs typeface="Times New Roman" panose="02020603050405020304" pitchFamily="18" charset="0"/>
              </a:rPr>
              <a:t>Il n’y a pas d’un côté la littérature et de l’autre la vie, dans un face-à-face brutal et sans échanges </a:t>
            </a:r>
            <a:r>
              <a:rPr lang="fr-FR" sz="2000" kern="100" dirty="0">
                <a:effectLst/>
                <a:latin typeface="Aptos" panose="020B0004020202020204" pitchFamily="34" charset="0"/>
                <a:ea typeface="Aptos" panose="020B0004020202020204" pitchFamily="34" charset="0"/>
                <a:cs typeface="Times New Roman" panose="02020603050405020304" pitchFamily="18" charset="0"/>
              </a:rPr>
              <a:t>qui rendrait incompréhensible la croyance aux livres – un face-à-face qui ferait par exemple des désirs romanesques de Sartre (ou de la façon dont Madame Bovary se laisse emporter par des modèles) une simple confusion entre la réalité et la fiction, un renoncement à l’action, une humiliation du réel, et par conséquent un affaiblissement de la capacité à vivre. … </a:t>
            </a:r>
            <a:r>
              <a:rPr lang="fr-FR" sz="2000" b="1" kern="100" dirty="0">
                <a:effectLst/>
                <a:latin typeface="Aptos" panose="020B0004020202020204" pitchFamily="34" charset="0"/>
                <a:ea typeface="Aptos" panose="020B0004020202020204" pitchFamily="34" charset="0"/>
                <a:cs typeface="Times New Roman" panose="02020603050405020304" pitchFamily="18" charset="0"/>
              </a:rPr>
              <a:t>La lecture n’est pas une activité séparée, qui serait seulement en concurrence avec la vie ; c’est l’une des conduites par lesquelles, quotidiennement, nous donnons une forme, une saveur et même un style à notre existence</a:t>
            </a:r>
            <a:r>
              <a:rPr lang="fr-FR" sz="2000" kern="100" dirty="0">
                <a:effectLst/>
                <a:latin typeface="Aptos" panose="020B0004020202020204" pitchFamily="34" charset="0"/>
                <a:ea typeface="Aptos" panose="020B0004020202020204" pitchFamily="34" charset="0"/>
                <a:cs typeface="Times New Roman" panose="02020603050405020304" pitchFamily="18" charset="0"/>
              </a:rPr>
              <a:t> » Marielle Macé, </a:t>
            </a:r>
            <a:r>
              <a:rPr lang="fr-FR" sz="2000" i="1" kern="100" dirty="0">
                <a:effectLst/>
                <a:latin typeface="Aptos" panose="020B0004020202020204" pitchFamily="34" charset="0"/>
                <a:ea typeface="Aptos" panose="020B0004020202020204" pitchFamily="34" charset="0"/>
                <a:cs typeface="Times New Roman" panose="02020603050405020304" pitchFamily="18" charset="0"/>
              </a:rPr>
              <a:t>Façons de lire, manières d’être</a:t>
            </a:r>
            <a:r>
              <a:rPr lang="fr-FR" sz="2000" kern="100" dirty="0">
                <a:effectLst/>
                <a:latin typeface="Aptos" panose="020B0004020202020204" pitchFamily="34" charset="0"/>
                <a:ea typeface="Aptos" panose="020B0004020202020204" pitchFamily="34" charset="0"/>
                <a:cs typeface="Times New Roman" panose="02020603050405020304" pitchFamily="18" charset="0"/>
              </a:rPr>
              <a:t>, Gallimard, p. 9-10)</a:t>
            </a:r>
          </a:p>
          <a:p>
            <a:endParaRPr lang="fr-FR" dirty="0"/>
          </a:p>
        </p:txBody>
      </p:sp>
    </p:spTree>
    <p:extLst>
      <p:ext uri="{BB962C8B-B14F-4D97-AF65-F5344CB8AC3E}">
        <p14:creationId xmlns:p14="http://schemas.microsoft.com/office/powerpoint/2010/main" val="19275092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8F56F8-E99D-9798-B22A-B40DB450EBF3}"/>
              </a:ext>
            </a:extLst>
          </p:cNvPr>
          <p:cNvSpPr>
            <a:spLocks noGrp="1"/>
          </p:cNvSpPr>
          <p:nvPr>
            <p:ph type="title"/>
          </p:nvPr>
        </p:nvSpPr>
        <p:spPr>
          <a:xfrm>
            <a:off x="838200" y="365125"/>
            <a:ext cx="10515600" cy="504119"/>
          </a:xfrm>
        </p:spPr>
        <p:style>
          <a:lnRef idx="2">
            <a:schemeClr val="accent1"/>
          </a:lnRef>
          <a:fillRef idx="1">
            <a:schemeClr val="lt1"/>
          </a:fillRef>
          <a:effectRef idx="0">
            <a:schemeClr val="accent1"/>
          </a:effectRef>
          <a:fontRef idx="minor">
            <a:schemeClr val="dk1"/>
          </a:fontRef>
        </p:style>
        <p:txBody>
          <a:bodyPr>
            <a:normAutofit/>
          </a:bodyPr>
          <a:lstStyle/>
          <a:p>
            <a:pPr algn="ctr"/>
            <a:r>
              <a:rPr lang="fr-FR" sz="2400" i="1" dirty="0">
                <a:effectLst/>
                <a:latin typeface="Aptos" panose="020B0004020202020204" pitchFamily="34" charset="0"/>
                <a:ea typeface="Aptos" panose="020B0004020202020204" pitchFamily="34" charset="0"/>
                <a:cs typeface="Times New Roman" panose="02020603050405020304" pitchFamily="18" charset="0"/>
              </a:rPr>
              <a:t>« Un livre est une hospitalité offerte » </a:t>
            </a:r>
            <a:endParaRPr lang="fr-FR" sz="2400" i="1" dirty="0"/>
          </a:p>
        </p:txBody>
      </p:sp>
      <p:sp>
        <p:nvSpPr>
          <p:cNvPr id="3" name="Espace réservé du contenu 2">
            <a:extLst>
              <a:ext uri="{FF2B5EF4-FFF2-40B4-BE49-F238E27FC236}">
                <a16:creationId xmlns:a16="http://schemas.microsoft.com/office/drawing/2014/main" id="{18E20210-7C61-C824-7641-45F8146D54B6}"/>
              </a:ext>
            </a:extLst>
          </p:cNvPr>
          <p:cNvSpPr>
            <a:spLocks noGrp="1"/>
          </p:cNvSpPr>
          <p:nvPr>
            <p:ph idx="1"/>
          </p:nvPr>
        </p:nvSpPr>
        <p:spPr>
          <a:xfrm>
            <a:off x="838200" y="1174044"/>
            <a:ext cx="10515600" cy="5002919"/>
          </a:xfrm>
        </p:spPr>
        <p:style>
          <a:lnRef idx="3">
            <a:schemeClr val="lt1"/>
          </a:lnRef>
          <a:fillRef idx="1">
            <a:schemeClr val="accent1"/>
          </a:fillRef>
          <a:effectRef idx="1">
            <a:schemeClr val="accent1"/>
          </a:effectRef>
          <a:fontRef idx="minor">
            <a:schemeClr val="lt1"/>
          </a:fontRef>
        </p:style>
        <p:txBody>
          <a:bodyPr>
            <a:normAutofit fontScale="92500"/>
          </a:bodyPr>
          <a:lstStyle/>
          <a:p>
            <a:endParaRPr lang="fr-FR" sz="2400" b="1" kern="100" dirty="0">
              <a:effectLst/>
              <a:latin typeface="Aptos" panose="020B0004020202020204" pitchFamily="34" charset="0"/>
              <a:ea typeface="Aptos" panose="020B0004020202020204" pitchFamily="34" charset="0"/>
              <a:cs typeface="Times New Roman" panose="02020603050405020304" pitchFamily="18" charset="0"/>
            </a:endParaRPr>
          </a:p>
          <a:p>
            <a:r>
              <a:rPr lang="fr-FR" sz="2400" b="1" kern="100" dirty="0">
                <a:effectLst/>
                <a:latin typeface="Aptos" panose="020B0004020202020204" pitchFamily="34" charset="0"/>
                <a:ea typeface="Aptos" panose="020B0004020202020204" pitchFamily="34" charset="0"/>
                <a:cs typeface="Times New Roman" panose="02020603050405020304" pitchFamily="18" charset="0"/>
              </a:rPr>
              <a:t>Hospitalité</a:t>
            </a:r>
            <a:r>
              <a:rPr lang="fr-FR" sz="2400" kern="100" dirty="0">
                <a:effectLst/>
                <a:latin typeface="Aptos" panose="020B0004020202020204" pitchFamily="34" charset="0"/>
                <a:ea typeface="Aptos" panose="020B0004020202020204" pitchFamily="34" charset="0"/>
                <a:cs typeface="Times New Roman" panose="02020603050405020304" pitchFamily="18" charset="0"/>
              </a:rPr>
              <a:t> = </a:t>
            </a:r>
            <a:r>
              <a:rPr lang="fr-FR" sz="2400" i="1" kern="100" dirty="0">
                <a:effectLst/>
                <a:latin typeface="Aptos" panose="020B0004020202020204" pitchFamily="34" charset="0"/>
                <a:ea typeface="Aptos" panose="020B0004020202020204" pitchFamily="34" charset="0"/>
                <a:cs typeface="Times New Roman" panose="02020603050405020304" pitchFamily="18" charset="0"/>
              </a:rPr>
              <a:t>accueil</a:t>
            </a:r>
            <a:r>
              <a:rPr lang="fr-FR" sz="2400" kern="100" dirty="0">
                <a:effectLst/>
                <a:latin typeface="Aptos" panose="020B0004020202020204" pitchFamily="34" charset="0"/>
                <a:ea typeface="Aptos" panose="020B0004020202020204" pitchFamily="34" charset="0"/>
                <a:cs typeface="Times New Roman" panose="02020603050405020304" pitchFamily="18" charset="0"/>
              </a:rPr>
              <a:t>, </a:t>
            </a:r>
            <a:r>
              <a:rPr lang="fr-FR" sz="2400" b="1" kern="100" dirty="0">
                <a:effectLst/>
                <a:latin typeface="Aptos" panose="020B0004020202020204" pitchFamily="34" charset="0"/>
                <a:ea typeface="Aptos" panose="020B0004020202020204" pitchFamily="34" charset="0"/>
                <a:cs typeface="Times New Roman" panose="02020603050405020304" pitchFamily="18" charset="0"/>
              </a:rPr>
              <a:t>abri</a:t>
            </a:r>
            <a:r>
              <a:rPr lang="fr-FR" sz="2400" kern="100" dirty="0">
                <a:effectLst/>
                <a:latin typeface="Aptos" panose="020B0004020202020204" pitchFamily="34" charset="0"/>
                <a:ea typeface="Aptos" panose="020B0004020202020204" pitchFamily="34" charset="0"/>
                <a:cs typeface="Times New Roman" panose="02020603050405020304" pitchFamily="18" charset="0"/>
              </a:rPr>
              <a:t>, </a:t>
            </a:r>
            <a:r>
              <a:rPr lang="fr-FR" sz="2400" i="1" kern="100" dirty="0">
                <a:effectLst/>
                <a:latin typeface="Aptos" panose="020B0004020202020204" pitchFamily="34" charset="0"/>
                <a:ea typeface="Aptos" panose="020B0004020202020204" pitchFamily="34" charset="0"/>
                <a:cs typeface="Times New Roman" panose="02020603050405020304" pitchFamily="18" charset="0"/>
              </a:rPr>
              <a:t>soin (care),</a:t>
            </a:r>
            <a:r>
              <a:rPr lang="fr-FR" sz="2400" b="1" i="1" kern="100" dirty="0">
                <a:effectLst/>
                <a:latin typeface="Aptos" panose="020B0004020202020204" pitchFamily="34" charset="0"/>
                <a:ea typeface="Aptos" panose="020B0004020202020204" pitchFamily="34" charset="0"/>
                <a:cs typeface="Times New Roman" panose="02020603050405020304" pitchFamily="18" charset="0"/>
              </a:rPr>
              <a:t> </a:t>
            </a:r>
            <a:r>
              <a:rPr lang="fr-FR" sz="2400" b="1" kern="100" dirty="0">
                <a:latin typeface="Aptos" panose="020B0004020202020204" pitchFamily="34" charset="0"/>
                <a:ea typeface="Aptos" panose="020B0004020202020204" pitchFamily="34" charset="0"/>
                <a:cs typeface="Times New Roman" panose="02020603050405020304" pitchFamily="18" charset="0"/>
              </a:rPr>
              <a:t>répit</a:t>
            </a:r>
            <a:r>
              <a:rPr lang="fr-FR" sz="2400" kern="100" dirty="0">
                <a:latin typeface="Aptos" panose="020B0004020202020204" pitchFamily="34" charset="0"/>
                <a:ea typeface="Aptos" panose="020B0004020202020204" pitchFamily="34" charset="0"/>
                <a:cs typeface="Times New Roman" panose="02020603050405020304" pitchFamily="18" charset="0"/>
              </a:rPr>
              <a:t>, </a:t>
            </a:r>
            <a:r>
              <a:rPr lang="fr-FR" sz="2400" i="1" kern="100" dirty="0">
                <a:effectLst/>
                <a:latin typeface="Aptos" panose="020B0004020202020204" pitchFamily="34" charset="0"/>
                <a:ea typeface="Aptos" panose="020B0004020202020204" pitchFamily="34" charset="0"/>
                <a:cs typeface="Times New Roman" panose="02020603050405020304" pitchFamily="18" charset="0"/>
              </a:rPr>
              <a:t>reconstruction de soi</a:t>
            </a:r>
            <a:r>
              <a:rPr lang="fr-FR" sz="2400" kern="100" dirty="0">
                <a:effectLst/>
                <a:latin typeface="Aptos" panose="020B0004020202020204" pitchFamily="34" charset="0"/>
                <a:ea typeface="Aptos" panose="020B0004020202020204" pitchFamily="34" charset="0"/>
                <a:cs typeface="Times New Roman" panose="02020603050405020304" pitchFamily="18" charset="0"/>
              </a:rPr>
              <a:t>…</a:t>
            </a:r>
          </a:p>
          <a:p>
            <a:pPr marL="0" indent="0">
              <a:buNone/>
            </a:pPr>
            <a:r>
              <a:rPr lang="fr-FR" sz="2400" kern="100" dirty="0">
                <a:effectLst/>
                <a:latin typeface="Aptos" panose="020B0004020202020204" pitchFamily="34" charset="0"/>
                <a:ea typeface="Aptos" panose="020B0004020202020204" pitchFamily="34" charset="0"/>
                <a:cs typeface="Times New Roman" panose="02020603050405020304" pitchFamily="18" charset="0"/>
              </a:rPr>
              <a:t>`</a:t>
            </a:r>
            <a:endParaRPr lang="fr-FR" sz="2400" kern="100" dirty="0">
              <a:latin typeface="Aptos" panose="020B0004020202020204" pitchFamily="34" charset="0"/>
              <a:ea typeface="Aptos" panose="020B0004020202020204" pitchFamily="34" charset="0"/>
              <a:cs typeface="Times New Roman" panose="02020603050405020304" pitchFamily="18" charset="0"/>
            </a:endParaRPr>
          </a:p>
          <a:p>
            <a:r>
              <a:rPr lang="fr-FR" sz="2400" kern="100" dirty="0">
                <a:effectLst/>
                <a:latin typeface="Aptos" panose="020B0004020202020204" pitchFamily="34" charset="0"/>
                <a:ea typeface="Aptos" panose="020B0004020202020204" pitchFamily="34" charset="0"/>
                <a:cs typeface="Times New Roman" panose="02020603050405020304" pitchFamily="18" charset="0"/>
              </a:rPr>
              <a:t>Un livre est « </a:t>
            </a:r>
            <a:r>
              <a:rPr lang="fr-FR" sz="2400" i="1" kern="100" dirty="0">
                <a:effectLst/>
                <a:latin typeface="Aptos" panose="020B0004020202020204" pitchFamily="34" charset="0"/>
                <a:ea typeface="Aptos" panose="020B0004020202020204" pitchFamily="34" charset="0"/>
                <a:cs typeface="Times New Roman" panose="02020603050405020304" pitchFamily="18" charset="0"/>
              </a:rPr>
              <a:t>une chance d’édifier dès le plus jeune âge des maisons de paroles, d’interposer entre le réel et soi tout un tissu de mots, de connaissances, d’histoires, d’images, de fantaisies, </a:t>
            </a:r>
            <a:r>
              <a:rPr lang="fr-FR" sz="2400" b="1" i="1" kern="100" dirty="0">
                <a:effectLst/>
                <a:latin typeface="Aptos" panose="020B0004020202020204" pitchFamily="34" charset="0"/>
                <a:ea typeface="Aptos" panose="020B0004020202020204" pitchFamily="34" charset="0"/>
                <a:cs typeface="Times New Roman" panose="02020603050405020304" pitchFamily="18" charset="0"/>
              </a:rPr>
              <a:t>sans lequel le monde serait sans doute inhabitable</a:t>
            </a:r>
            <a:r>
              <a:rPr lang="fr-FR" sz="2400" i="1" kern="100" dirty="0">
                <a:effectLst/>
                <a:latin typeface="Aptos" panose="020B0004020202020204" pitchFamily="34" charset="0"/>
                <a:ea typeface="Aptos" panose="020B0004020202020204" pitchFamily="34" charset="0"/>
                <a:cs typeface="Times New Roman" panose="02020603050405020304" pitchFamily="18" charset="0"/>
              </a:rPr>
              <a:t> </a:t>
            </a:r>
            <a:r>
              <a:rPr lang="fr-FR" sz="2400" kern="100" dirty="0">
                <a:effectLst/>
                <a:latin typeface="Aptos" panose="020B0004020202020204" pitchFamily="34" charset="0"/>
                <a:ea typeface="Aptos" panose="020B0004020202020204" pitchFamily="34" charset="0"/>
                <a:cs typeface="Times New Roman" panose="02020603050405020304" pitchFamily="18" charset="0"/>
              </a:rPr>
              <a:t>» (Michelle Petit, </a:t>
            </a:r>
            <a:r>
              <a:rPr lang="fr-FR" sz="2400" i="1" kern="100" dirty="0">
                <a:effectLst/>
                <a:latin typeface="Aptos" panose="020B0004020202020204" pitchFamily="34" charset="0"/>
                <a:ea typeface="Aptos" panose="020B0004020202020204" pitchFamily="34" charset="0"/>
                <a:cs typeface="Times New Roman" panose="02020603050405020304" pitchFamily="18" charset="0"/>
              </a:rPr>
              <a:t>Éloge de la lecture</a:t>
            </a:r>
            <a:r>
              <a:rPr lang="fr-FR" sz="2400" kern="100" dirty="0">
                <a:effectLst/>
                <a:latin typeface="Aptos" panose="020B0004020202020204" pitchFamily="34" charset="0"/>
                <a:ea typeface="Aptos" panose="020B0004020202020204" pitchFamily="34" charset="0"/>
                <a:cs typeface="Times New Roman" panose="02020603050405020304" pitchFamily="18" charset="0"/>
              </a:rPr>
              <a:t>, Belin, p. 8).</a:t>
            </a:r>
          </a:p>
          <a:p>
            <a:endParaRPr lang="fr-FR" sz="2400" kern="100" dirty="0">
              <a:latin typeface="Aptos" panose="020B0004020202020204" pitchFamily="34" charset="0"/>
              <a:ea typeface="Aptos" panose="020B0004020202020204" pitchFamily="34" charset="0"/>
              <a:cs typeface="Times New Roman" panose="02020603050405020304" pitchFamily="18" charset="0"/>
            </a:endParaRPr>
          </a:p>
          <a:p>
            <a:r>
              <a:rPr lang="fr-FR" sz="2400" kern="100" dirty="0">
                <a:effectLst/>
                <a:latin typeface="Aptos" panose="020B0004020202020204" pitchFamily="34" charset="0"/>
                <a:ea typeface="Aptos" panose="020B0004020202020204" pitchFamily="34" charset="0"/>
                <a:cs typeface="Times New Roman" panose="02020603050405020304" pitchFamily="18" charset="0"/>
              </a:rPr>
              <a:t>« </a:t>
            </a:r>
            <a:r>
              <a:rPr lang="fr-FR" sz="2400" i="1" kern="100" dirty="0">
                <a:effectLst/>
                <a:latin typeface="Aptos" panose="020B0004020202020204" pitchFamily="34" charset="0"/>
                <a:ea typeface="Aptos" panose="020B0004020202020204" pitchFamily="34" charset="0"/>
                <a:cs typeface="Times New Roman" panose="02020603050405020304" pitchFamily="18" charset="0"/>
              </a:rPr>
              <a:t>L’enjeu n’est pas seulement le destin scolaire (….) Ce qui est en question est plus large et un peu différent. C’est plutôt de </a:t>
            </a:r>
            <a:r>
              <a:rPr lang="fr-FR" sz="2400" b="1" i="1" kern="100" dirty="0">
                <a:effectLst/>
                <a:latin typeface="Aptos" panose="020B0004020202020204" pitchFamily="34" charset="0"/>
                <a:ea typeface="Aptos" panose="020B0004020202020204" pitchFamily="34" charset="0"/>
                <a:cs typeface="Times New Roman" panose="02020603050405020304" pitchFamily="18" charset="0"/>
              </a:rPr>
              <a:t>vivre des expériences essentielles pour le développement psychique, émotionnelle, intellectuel, esthétique, où tout un rapport au monde, extérieur et </a:t>
            </a:r>
            <a:r>
              <a:rPr lang="fr-FR" sz="2400" b="1" i="1" kern="100" dirty="0">
                <a:latin typeface="Aptos" panose="020B0004020202020204" pitchFamily="34" charset="0"/>
                <a:ea typeface="Aptos" panose="020B0004020202020204" pitchFamily="34" charset="0"/>
                <a:cs typeface="Times New Roman" panose="02020603050405020304" pitchFamily="18" charset="0"/>
              </a:rPr>
              <a:t>intérieur</a:t>
            </a:r>
            <a:r>
              <a:rPr lang="fr-FR" sz="2400" b="1" i="1" kern="100" dirty="0">
                <a:effectLst/>
                <a:latin typeface="Aptos" panose="020B0004020202020204" pitchFamily="34" charset="0"/>
                <a:ea typeface="Aptos" panose="020B0004020202020204" pitchFamily="34" charset="0"/>
                <a:cs typeface="Times New Roman" panose="02020603050405020304" pitchFamily="18" charset="0"/>
              </a:rPr>
              <a:t>, est engagé </a:t>
            </a:r>
            <a:r>
              <a:rPr lang="fr-FR" sz="2400" kern="100" dirty="0">
                <a:effectLst/>
                <a:latin typeface="Aptos" panose="020B0004020202020204" pitchFamily="34" charset="0"/>
                <a:ea typeface="Aptos" panose="020B0004020202020204" pitchFamily="34" charset="0"/>
                <a:cs typeface="Times New Roman" panose="02020603050405020304" pitchFamily="18" charset="0"/>
              </a:rPr>
              <a:t>»</a:t>
            </a:r>
          </a:p>
          <a:p>
            <a:pPr marL="0" indent="0" algn="r">
              <a:buNone/>
            </a:pPr>
            <a:r>
              <a:rPr lang="fr-FR" sz="1800" kern="100" dirty="0">
                <a:latin typeface="Aptos" panose="020B0004020202020204" pitchFamily="34" charset="0"/>
                <a:ea typeface="Aptos" panose="020B0004020202020204" pitchFamily="34" charset="0"/>
                <a:cs typeface="Times New Roman" panose="02020603050405020304" pitchFamily="18" charset="0"/>
              </a:rPr>
              <a:t>Michel Petit, </a:t>
            </a:r>
            <a:r>
              <a:rPr lang="fr-FR" sz="1800" i="1" kern="100" dirty="0">
                <a:latin typeface="Aptos" panose="020B0004020202020204" pitchFamily="34" charset="0"/>
                <a:ea typeface="Aptos" panose="020B0004020202020204" pitchFamily="34" charset="0"/>
                <a:cs typeface="Times New Roman" panose="02020603050405020304" pitchFamily="18" charset="0"/>
              </a:rPr>
              <a:t>idem</a:t>
            </a:r>
            <a:r>
              <a:rPr lang="fr-FR" sz="1800" kern="100" dirty="0">
                <a:latin typeface="Aptos" panose="020B0004020202020204" pitchFamily="34" charset="0"/>
                <a:ea typeface="Aptos" panose="020B0004020202020204" pitchFamily="34" charset="0"/>
                <a:cs typeface="Times New Roman" panose="02020603050405020304" pitchFamily="18" charset="0"/>
              </a:rPr>
              <a:t>, p. 9</a:t>
            </a:r>
            <a:endParaRPr lang="fr-FR"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fr-FR" sz="24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fr-FR"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14504555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53E823-3711-9E04-6BC4-49B97F7DD03B}"/>
              </a:ext>
            </a:extLst>
          </p:cNvPr>
          <p:cNvSpPr>
            <a:spLocks noGrp="1"/>
          </p:cNvSpPr>
          <p:nvPr>
            <p:ph type="title"/>
          </p:nvPr>
        </p:nvSpPr>
        <p:spPr/>
        <p:style>
          <a:lnRef idx="3">
            <a:schemeClr val="lt1"/>
          </a:lnRef>
          <a:fillRef idx="1">
            <a:schemeClr val="accent1"/>
          </a:fillRef>
          <a:effectRef idx="1">
            <a:schemeClr val="accent1"/>
          </a:effectRef>
          <a:fontRef idx="minor">
            <a:schemeClr val="lt1"/>
          </a:fontRef>
        </p:style>
        <p:txBody>
          <a:bodyPr>
            <a:normAutofit/>
          </a:bodyPr>
          <a:lstStyle/>
          <a:p>
            <a:pPr algn="ctr"/>
            <a:r>
              <a:rPr lang="fr-FR" sz="3200" b="1" cap="all" dirty="0"/>
              <a:t>II. Lecture et conduite esthétique</a:t>
            </a:r>
            <a:br>
              <a:rPr lang="fr-FR" sz="3200" b="1" cap="all" dirty="0"/>
            </a:br>
            <a:br>
              <a:rPr lang="fr-FR" sz="3200" b="1" cap="all" dirty="0"/>
            </a:br>
            <a:endParaRPr lang="fr-FR" sz="3200" b="1" cap="all" dirty="0"/>
          </a:p>
        </p:txBody>
      </p:sp>
      <p:sp>
        <p:nvSpPr>
          <p:cNvPr id="3" name="Espace réservé du texte 2">
            <a:extLst>
              <a:ext uri="{FF2B5EF4-FFF2-40B4-BE49-F238E27FC236}">
                <a16:creationId xmlns:a16="http://schemas.microsoft.com/office/drawing/2014/main" id="{92808E9F-751C-E5D0-1DB0-43C4156704AB}"/>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8221523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1313672-7513-3DC8-FE30-BF35534A0B5C}"/>
              </a:ext>
            </a:extLst>
          </p:cNvPr>
          <p:cNvSpPr>
            <a:spLocks noGrp="1"/>
          </p:cNvSpPr>
          <p:nvPr>
            <p:ph type="title"/>
          </p:nvPr>
        </p:nvSpPr>
        <p:spPr>
          <a:xfrm>
            <a:off x="914400" y="391158"/>
            <a:ext cx="10515600" cy="628103"/>
          </a:xfrm>
        </p:spPr>
        <p:style>
          <a:lnRef idx="2">
            <a:schemeClr val="accent1"/>
          </a:lnRef>
          <a:fillRef idx="1">
            <a:schemeClr val="lt1"/>
          </a:fillRef>
          <a:effectRef idx="0">
            <a:schemeClr val="accent1"/>
          </a:effectRef>
          <a:fontRef idx="minor">
            <a:schemeClr val="dk1"/>
          </a:fontRef>
        </p:style>
        <p:txBody>
          <a:bodyPr>
            <a:normAutofit/>
          </a:bodyPr>
          <a:lstStyle/>
          <a:p>
            <a:pPr algn="ctr"/>
            <a:r>
              <a:rPr lang="fr-FR" sz="2400" i="1" dirty="0"/>
              <a:t>La conduite esthétique. Homo </a:t>
            </a:r>
            <a:r>
              <a:rPr lang="fr-FR" sz="2400" i="1" dirty="0" err="1"/>
              <a:t>Aestheticus</a:t>
            </a:r>
            <a:endParaRPr lang="fr-FR" sz="2400" i="1" dirty="0"/>
          </a:p>
        </p:txBody>
      </p:sp>
      <p:sp>
        <p:nvSpPr>
          <p:cNvPr id="3" name="Espace réservé du contenu 2">
            <a:extLst>
              <a:ext uri="{FF2B5EF4-FFF2-40B4-BE49-F238E27FC236}">
                <a16:creationId xmlns:a16="http://schemas.microsoft.com/office/drawing/2014/main" id="{162BD223-A783-730C-334E-F94D54F391E7}"/>
              </a:ext>
            </a:extLst>
          </p:cNvPr>
          <p:cNvSpPr>
            <a:spLocks noGrp="1"/>
          </p:cNvSpPr>
          <p:nvPr>
            <p:ph sz="half" idx="1"/>
          </p:nvPr>
        </p:nvSpPr>
        <p:spPr>
          <a:xfrm>
            <a:off x="679939" y="1354015"/>
            <a:ext cx="5181600" cy="5138860"/>
          </a:xfrm>
        </p:spPr>
        <p:style>
          <a:lnRef idx="3">
            <a:schemeClr val="lt1"/>
          </a:lnRef>
          <a:fillRef idx="1">
            <a:schemeClr val="accent4"/>
          </a:fillRef>
          <a:effectRef idx="1">
            <a:schemeClr val="accent4"/>
          </a:effectRef>
          <a:fontRef idx="minor">
            <a:schemeClr val="lt1"/>
          </a:fontRef>
        </p:style>
        <p:txBody>
          <a:bodyPr>
            <a:normAutofit lnSpcReduction="10000"/>
          </a:bodyPr>
          <a:lstStyle/>
          <a:p>
            <a:r>
              <a:rPr lang="fr-FR" sz="2000" b="1" dirty="0">
                <a:latin typeface="Aptos" panose="020B0004020202020204" pitchFamily="34" charset="0"/>
                <a:ea typeface="Aptos" panose="020B0004020202020204" pitchFamily="34" charset="0"/>
                <a:cs typeface="Times New Roman" panose="02020603050405020304" pitchFamily="18" charset="0"/>
              </a:rPr>
              <a:t>Qu’est-ce qu’une</a:t>
            </a:r>
            <a:r>
              <a:rPr lang="fr-FR" sz="2000" b="1" dirty="0">
                <a:effectLst/>
                <a:latin typeface="Aptos" panose="020B0004020202020204" pitchFamily="34" charset="0"/>
                <a:ea typeface="Aptos" panose="020B0004020202020204" pitchFamily="34" charset="0"/>
                <a:cs typeface="Times New Roman" panose="02020603050405020304" pitchFamily="18" charset="0"/>
              </a:rPr>
              <a:t> « conduite »?</a:t>
            </a:r>
          </a:p>
          <a:p>
            <a:pPr lvl="1"/>
            <a:r>
              <a:rPr lang="fr-FR" sz="2000" dirty="0">
                <a:effectLst/>
                <a:latin typeface="Aptos" panose="020B0004020202020204" pitchFamily="34" charset="0"/>
                <a:ea typeface="Aptos" panose="020B0004020202020204" pitchFamily="34" charset="0"/>
                <a:cs typeface="Times New Roman" panose="02020603050405020304" pitchFamily="18" charset="0"/>
              </a:rPr>
              <a:t> c’est une </a:t>
            </a:r>
            <a:r>
              <a:rPr lang="fr-FR" sz="2000" b="1" dirty="0">
                <a:effectLst/>
                <a:latin typeface="Aptos" panose="020B0004020202020204" pitchFamily="34" charset="0"/>
                <a:ea typeface="Aptos" panose="020B0004020202020204" pitchFamily="34" charset="0"/>
                <a:cs typeface="Times New Roman" panose="02020603050405020304" pitchFamily="18" charset="0"/>
              </a:rPr>
              <a:t>manière de se comporter </a:t>
            </a:r>
            <a:r>
              <a:rPr lang="fr-FR" sz="2000" dirty="0">
                <a:effectLst/>
                <a:latin typeface="Aptos" panose="020B0004020202020204" pitchFamily="34" charset="0"/>
                <a:ea typeface="Aptos" panose="020B0004020202020204" pitchFamily="34" charset="0"/>
                <a:cs typeface="Times New Roman" panose="02020603050405020304" pitchFamily="18" charset="0"/>
              </a:rPr>
              <a:t>qui indique </a:t>
            </a:r>
            <a:r>
              <a:rPr lang="fr-FR" sz="2000" b="1" dirty="0">
                <a:effectLst/>
                <a:latin typeface="Aptos" panose="020B0004020202020204" pitchFamily="34" charset="0"/>
                <a:ea typeface="Aptos" panose="020B0004020202020204" pitchFamily="34" charset="0"/>
                <a:cs typeface="Times New Roman" panose="02020603050405020304" pitchFamily="18" charset="0"/>
              </a:rPr>
              <a:t>une direction </a:t>
            </a:r>
            <a:r>
              <a:rPr lang="fr-FR" sz="2000" dirty="0">
                <a:effectLst/>
                <a:latin typeface="Aptos" panose="020B0004020202020204" pitchFamily="34" charset="0"/>
                <a:ea typeface="Aptos" panose="020B0004020202020204" pitchFamily="34" charset="0"/>
                <a:cs typeface="Times New Roman" panose="02020603050405020304" pitchFamily="18" charset="0"/>
              </a:rPr>
              <a:t>et </a:t>
            </a:r>
            <a:r>
              <a:rPr lang="fr-FR" sz="2000" b="1" dirty="0">
                <a:effectLst/>
                <a:latin typeface="Aptos" panose="020B0004020202020204" pitchFamily="34" charset="0"/>
                <a:ea typeface="Aptos" panose="020B0004020202020204" pitchFamily="34" charset="0"/>
                <a:cs typeface="Times New Roman" panose="02020603050405020304" pitchFamily="18" charset="0"/>
              </a:rPr>
              <a:t>des choix</a:t>
            </a:r>
            <a:r>
              <a:rPr lang="fr-FR" sz="2000" dirty="0">
                <a:effectLst/>
                <a:latin typeface="Aptos" panose="020B0004020202020204" pitchFamily="34" charset="0"/>
                <a:ea typeface="Aptos" panose="020B0004020202020204" pitchFamily="34" charset="0"/>
                <a:cs typeface="Times New Roman" panose="02020603050405020304" pitchFamily="18" charset="0"/>
              </a:rPr>
              <a:t>. </a:t>
            </a:r>
          </a:p>
          <a:p>
            <a:pPr lvl="1"/>
            <a:r>
              <a:rPr lang="fr-FR" sz="2000" dirty="0">
                <a:effectLst/>
                <a:latin typeface="Aptos" panose="020B0004020202020204" pitchFamily="34" charset="0"/>
                <a:ea typeface="Aptos" panose="020B0004020202020204" pitchFamily="34" charset="0"/>
                <a:cs typeface="Times New Roman" panose="02020603050405020304" pitchFamily="18" charset="0"/>
              </a:rPr>
              <a:t>C’est une </a:t>
            </a:r>
            <a:r>
              <a:rPr lang="fr-FR" sz="2000" b="1" dirty="0">
                <a:effectLst/>
                <a:latin typeface="Aptos" panose="020B0004020202020204" pitchFamily="34" charset="0"/>
                <a:ea typeface="Aptos" panose="020B0004020202020204" pitchFamily="34" charset="0"/>
                <a:cs typeface="Times New Roman" panose="02020603050405020304" pitchFamily="18" charset="0"/>
              </a:rPr>
              <a:t>modalité de notre relation au monde</a:t>
            </a:r>
            <a:r>
              <a:rPr lang="fr-FR" sz="2000" dirty="0">
                <a:effectLst/>
                <a:latin typeface="Aptos" panose="020B0004020202020204" pitchFamily="34" charset="0"/>
                <a:ea typeface="Aptos" panose="020B0004020202020204" pitchFamily="34" charset="0"/>
                <a:cs typeface="Times New Roman" panose="02020603050405020304" pitchFamily="18" charset="0"/>
              </a:rPr>
              <a:t>, une modalité d’existence. </a:t>
            </a:r>
          </a:p>
          <a:p>
            <a:pPr lvl="1"/>
            <a:endParaRPr lang="fr-FR" sz="1400" dirty="0">
              <a:latin typeface="Aptos" panose="020B0004020202020204" pitchFamily="34" charset="0"/>
              <a:ea typeface="Aptos" panose="020B0004020202020204" pitchFamily="34" charset="0"/>
              <a:cs typeface="Times New Roman" panose="02020603050405020304" pitchFamily="18" charset="0"/>
            </a:endParaRPr>
          </a:p>
          <a:p>
            <a:pPr marL="1800" lvl="1"/>
            <a:r>
              <a:rPr lang="fr-FR" sz="2000" dirty="0">
                <a:effectLst/>
                <a:latin typeface="Aptos" panose="020B0004020202020204" pitchFamily="34" charset="0"/>
                <a:ea typeface="Aptos" panose="020B0004020202020204" pitchFamily="34" charset="0"/>
                <a:cs typeface="Times New Roman" panose="02020603050405020304" pitchFamily="18" charset="0"/>
              </a:rPr>
              <a:t>L’être humain est capable de </a:t>
            </a:r>
            <a:r>
              <a:rPr lang="fr-FR" sz="2000" b="1" dirty="0">
                <a:effectLst/>
                <a:latin typeface="Aptos" panose="020B0004020202020204" pitchFamily="34" charset="0"/>
                <a:ea typeface="Aptos" panose="020B0004020202020204" pitchFamily="34" charset="0"/>
                <a:cs typeface="Times New Roman" panose="02020603050405020304" pitchFamily="18" charset="0"/>
              </a:rPr>
              <a:t>plusieurs types de relation au monde. </a:t>
            </a:r>
          </a:p>
          <a:p>
            <a:pPr marL="459000" lvl="2"/>
            <a:r>
              <a:rPr lang="fr-FR" dirty="0">
                <a:effectLst/>
                <a:latin typeface="Aptos" panose="020B0004020202020204" pitchFamily="34" charset="0"/>
                <a:ea typeface="Aptos" panose="020B0004020202020204" pitchFamily="34" charset="0"/>
                <a:cs typeface="Times New Roman" panose="02020603050405020304" pitchFamily="18" charset="0"/>
              </a:rPr>
              <a:t>Une </a:t>
            </a:r>
            <a:r>
              <a:rPr lang="fr-FR" b="1" dirty="0">
                <a:effectLst/>
                <a:latin typeface="Aptos" panose="020B0004020202020204" pitchFamily="34" charset="0"/>
                <a:ea typeface="Aptos" panose="020B0004020202020204" pitchFamily="34" charset="0"/>
                <a:cs typeface="Times New Roman" panose="02020603050405020304" pitchFamily="18" charset="0"/>
              </a:rPr>
              <a:t>relation de savoir</a:t>
            </a:r>
            <a:r>
              <a:rPr lang="fr-FR" dirty="0">
                <a:effectLst/>
                <a:latin typeface="Aptos" panose="020B0004020202020204" pitchFamily="34" charset="0"/>
                <a:ea typeface="Aptos" panose="020B0004020202020204" pitchFamily="34" charset="0"/>
                <a:cs typeface="Times New Roman" panose="02020603050405020304" pitchFamily="18" charset="0"/>
              </a:rPr>
              <a:t>, de connaissance (</a:t>
            </a:r>
            <a:r>
              <a:rPr lang="fr-FR" b="1" i="1" dirty="0">
                <a:effectLst/>
                <a:latin typeface="Aptos" panose="020B0004020202020204" pitchFamily="34" charset="0"/>
                <a:ea typeface="Aptos" panose="020B0004020202020204" pitchFamily="34" charset="0"/>
                <a:cs typeface="Times New Roman" panose="02020603050405020304" pitchFamily="18" charset="0"/>
              </a:rPr>
              <a:t>Homo Sapiens</a:t>
            </a:r>
            <a:r>
              <a:rPr lang="fr-FR" dirty="0">
                <a:effectLst/>
                <a:latin typeface="Aptos" panose="020B0004020202020204" pitchFamily="34" charset="0"/>
                <a:ea typeface="Aptos" panose="020B0004020202020204" pitchFamily="34" charset="0"/>
                <a:cs typeface="Times New Roman" panose="02020603050405020304" pitchFamily="18" charset="0"/>
              </a:rPr>
              <a:t>)</a:t>
            </a:r>
          </a:p>
          <a:p>
            <a:pPr marL="459000" lvl="2"/>
            <a:r>
              <a:rPr lang="fr-FR" dirty="0">
                <a:effectLst/>
                <a:latin typeface="Aptos" panose="020B0004020202020204" pitchFamily="34" charset="0"/>
                <a:ea typeface="Aptos" panose="020B0004020202020204" pitchFamily="34" charset="0"/>
                <a:cs typeface="Times New Roman" panose="02020603050405020304" pitchFamily="18" charset="0"/>
              </a:rPr>
              <a:t> Une </a:t>
            </a:r>
            <a:r>
              <a:rPr lang="fr-FR" b="1" dirty="0">
                <a:effectLst/>
                <a:latin typeface="Aptos" panose="020B0004020202020204" pitchFamily="34" charset="0"/>
                <a:ea typeface="Aptos" panose="020B0004020202020204" pitchFamily="34" charset="0"/>
                <a:cs typeface="Times New Roman" panose="02020603050405020304" pitchFamily="18" charset="0"/>
              </a:rPr>
              <a:t>relation de travail</a:t>
            </a:r>
            <a:r>
              <a:rPr lang="fr-FR" dirty="0">
                <a:effectLst/>
                <a:latin typeface="Aptos" panose="020B0004020202020204" pitchFamily="34" charset="0"/>
                <a:ea typeface="Aptos" panose="020B0004020202020204" pitchFamily="34" charset="0"/>
                <a:cs typeface="Times New Roman" panose="02020603050405020304" pitchFamily="18" charset="0"/>
              </a:rPr>
              <a:t>, de transformation, de technique (</a:t>
            </a:r>
            <a:r>
              <a:rPr lang="fr-FR" b="1" i="1" dirty="0">
                <a:effectLst/>
                <a:latin typeface="Aptos" panose="020B0004020202020204" pitchFamily="34" charset="0"/>
                <a:ea typeface="Aptos" panose="020B0004020202020204" pitchFamily="34" charset="0"/>
                <a:cs typeface="Times New Roman" panose="02020603050405020304" pitchFamily="18" charset="0"/>
              </a:rPr>
              <a:t>Homo Faber</a:t>
            </a:r>
            <a:r>
              <a:rPr lang="fr-FR" dirty="0">
                <a:effectLst/>
                <a:latin typeface="Aptos" panose="020B0004020202020204" pitchFamily="34" charset="0"/>
                <a:ea typeface="Aptos" panose="020B0004020202020204" pitchFamily="34" charset="0"/>
                <a:cs typeface="Times New Roman" panose="02020603050405020304" pitchFamily="18" charset="0"/>
              </a:rPr>
              <a:t>)</a:t>
            </a:r>
          </a:p>
          <a:p>
            <a:pPr marL="459000" lvl="2"/>
            <a:r>
              <a:rPr lang="fr-FR" dirty="0">
                <a:effectLst/>
                <a:latin typeface="Aptos" panose="020B0004020202020204" pitchFamily="34" charset="0"/>
                <a:ea typeface="Aptos" panose="020B0004020202020204" pitchFamily="34" charset="0"/>
                <a:cs typeface="Times New Roman" panose="02020603050405020304" pitchFamily="18" charset="0"/>
              </a:rPr>
              <a:t>. Et aussi une </a:t>
            </a:r>
            <a:r>
              <a:rPr lang="fr-FR" b="1" dirty="0">
                <a:effectLst/>
                <a:latin typeface="Aptos" panose="020B0004020202020204" pitchFamily="34" charset="0"/>
                <a:ea typeface="Aptos" panose="020B0004020202020204" pitchFamily="34" charset="0"/>
                <a:cs typeface="Times New Roman" panose="02020603050405020304" pitchFamily="18" charset="0"/>
              </a:rPr>
              <a:t>relation d’appropriation, de consommation</a:t>
            </a:r>
            <a:r>
              <a:rPr lang="fr-FR" dirty="0">
                <a:effectLst/>
                <a:latin typeface="Aptos" panose="020B0004020202020204" pitchFamily="34" charset="0"/>
                <a:ea typeface="Aptos" panose="020B0004020202020204" pitchFamily="34" charset="0"/>
                <a:cs typeface="Times New Roman" panose="02020603050405020304" pitchFamily="18" charset="0"/>
              </a:rPr>
              <a:t> (</a:t>
            </a:r>
            <a:r>
              <a:rPr lang="fr-FR" b="1" i="1" dirty="0">
                <a:effectLst/>
                <a:latin typeface="Aptos" panose="020B0004020202020204" pitchFamily="34" charset="0"/>
                <a:ea typeface="Aptos" panose="020B0004020202020204" pitchFamily="34" charset="0"/>
                <a:cs typeface="Times New Roman" panose="02020603050405020304" pitchFamily="18" charset="0"/>
              </a:rPr>
              <a:t>Homo </a:t>
            </a:r>
            <a:r>
              <a:rPr lang="fr-FR" b="1" i="1" dirty="0" err="1">
                <a:effectLst/>
                <a:latin typeface="Aptos" panose="020B0004020202020204" pitchFamily="34" charset="0"/>
                <a:ea typeface="Aptos" panose="020B0004020202020204" pitchFamily="34" charset="0"/>
                <a:cs typeface="Times New Roman" panose="02020603050405020304" pitchFamily="18" charset="0"/>
              </a:rPr>
              <a:t>Oeconomicus</a:t>
            </a:r>
            <a:r>
              <a:rPr lang="fr-FR" dirty="0">
                <a:effectLst/>
                <a:latin typeface="Aptos" panose="020B0004020202020204" pitchFamily="34" charset="0"/>
                <a:ea typeface="Aptos" panose="020B0004020202020204" pitchFamily="34" charset="0"/>
                <a:cs typeface="Times New Roman" panose="02020603050405020304" pitchFamily="18" charset="0"/>
              </a:rPr>
              <a:t>) dont on mesure aujourd’hui les limites. </a:t>
            </a:r>
            <a:endParaRPr lang="fr-FR" dirty="0"/>
          </a:p>
        </p:txBody>
      </p:sp>
      <p:sp>
        <p:nvSpPr>
          <p:cNvPr id="4" name="Espace réservé du contenu 3">
            <a:extLst>
              <a:ext uri="{FF2B5EF4-FFF2-40B4-BE49-F238E27FC236}">
                <a16:creationId xmlns:a16="http://schemas.microsoft.com/office/drawing/2014/main" id="{EAE1E299-25DD-1F8F-FC89-2A9A1E9641E7}"/>
              </a:ext>
            </a:extLst>
          </p:cNvPr>
          <p:cNvSpPr>
            <a:spLocks noGrp="1"/>
          </p:cNvSpPr>
          <p:nvPr>
            <p:ph sz="half" idx="2"/>
          </p:nvPr>
        </p:nvSpPr>
        <p:spPr>
          <a:xfrm>
            <a:off x="6172200" y="1354015"/>
            <a:ext cx="5181600" cy="5138860"/>
          </a:xfrm>
        </p:spPr>
        <p:style>
          <a:lnRef idx="3">
            <a:schemeClr val="lt1"/>
          </a:lnRef>
          <a:fillRef idx="1">
            <a:schemeClr val="accent1"/>
          </a:fillRef>
          <a:effectRef idx="1">
            <a:schemeClr val="accent1"/>
          </a:effectRef>
          <a:fontRef idx="minor">
            <a:schemeClr val="lt1"/>
          </a:fontRef>
        </p:style>
        <p:txBody>
          <a:bodyPr>
            <a:normAutofit lnSpcReduction="10000"/>
          </a:bodyPr>
          <a:lstStyle/>
          <a:p>
            <a:r>
              <a:rPr lang="fr-FR" sz="2400" dirty="0">
                <a:effectLst/>
                <a:latin typeface="Aptos" panose="020B0004020202020204" pitchFamily="34" charset="0"/>
                <a:ea typeface="Aptos" panose="020B0004020202020204" pitchFamily="34" charset="0"/>
                <a:cs typeface="Times New Roman" panose="02020603050405020304" pitchFamily="18" charset="0"/>
              </a:rPr>
              <a:t>Et puis il y a </a:t>
            </a:r>
            <a:r>
              <a:rPr lang="fr-FR" sz="2400" b="1" dirty="0">
                <a:effectLst/>
                <a:latin typeface="Aptos" panose="020B0004020202020204" pitchFamily="34" charset="0"/>
                <a:ea typeface="Aptos" panose="020B0004020202020204" pitchFamily="34" charset="0"/>
                <a:cs typeface="Times New Roman" panose="02020603050405020304" pitchFamily="18" charset="0"/>
              </a:rPr>
              <a:t>un autre type de relation</a:t>
            </a:r>
            <a:r>
              <a:rPr lang="fr-FR" sz="2400" dirty="0">
                <a:effectLst/>
                <a:latin typeface="Aptos" panose="020B0004020202020204" pitchFamily="34" charset="0"/>
                <a:ea typeface="Aptos" panose="020B0004020202020204" pitchFamily="34" charset="0"/>
                <a:cs typeface="Times New Roman" panose="02020603050405020304" pitchFamily="18" charset="0"/>
              </a:rPr>
              <a:t>, qui n’est </a:t>
            </a:r>
            <a:r>
              <a:rPr lang="fr-FR" sz="2400" i="1" dirty="0">
                <a:effectLst/>
                <a:latin typeface="Aptos" panose="020B0004020202020204" pitchFamily="34" charset="0"/>
                <a:ea typeface="Aptos" panose="020B0004020202020204" pitchFamily="34" charset="0"/>
                <a:cs typeface="Times New Roman" panose="02020603050405020304" pitchFamily="18" charset="0"/>
              </a:rPr>
              <a:t>ni de connaissance, ni de travail, ni de consommation </a:t>
            </a:r>
            <a:r>
              <a:rPr lang="fr-FR" sz="2400" dirty="0">
                <a:effectLst/>
                <a:latin typeface="Aptos" panose="020B0004020202020204" pitchFamily="34" charset="0"/>
                <a:ea typeface="Aptos" panose="020B0004020202020204" pitchFamily="34" charset="0"/>
                <a:cs typeface="Times New Roman" panose="02020603050405020304" pitchFamily="18" charset="0"/>
              </a:rPr>
              <a:t>: </a:t>
            </a:r>
            <a:r>
              <a:rPr lang="fr-FR" sz="2400" b="1" dirty="0">
                <a:effectLst/>
                <a:latin typeface="Aptos" panose="020B0004020202020204" pitchFamily="34" charset="0"/>
                <a:ea typeface="Aptos" panose="020B0004020202020204" pitchFamily="34" charset="0"/>
                <a:cs typeface="Times New Roman" panose="02020603050405020304" pitchFamily="18" charset="0"/>
              </a:rPr>
              <a:t>un simple plaisir d’être là, </a:t>
            </a:r>
            <a:r>
              <a:rPr lang="fr-FR" sz="2400" dirty="0">
                <a:effectLst/>
                <a:latin typeface="Aptos" panose="020B0004020202020204" pitchFamily="34" charset="0"/>
                <a:ea typeface="Aptos" panose="020B0004020202020204" pitchFamily="34" charset="0"/>
                <a:cs typeface="Times New Roman" panose="02020603050405020304" pitchFamily="18" charset="0"/>
              </a:rPr>
              <a:t>un simple </a:t>
            </a:r>
            <a:r>
              <a:rPr lang="fr-FR" sz="2400" b="1" i="1" dirty="0">
                <a:effectLst/>
                <a:latin typeface="Aptos" panose="020B0004020202020204" pitchFamily="34" charset="0"/>
                <a:ea typeface="Aptos" panose="020B0004020202020204" pitchFamily="34" charset="0"/>
                <a:cs typeface="Times New Roman" panose="02020603050405020304" pitchFamily="18" charset="0"/>
              </a:rPr>
              <a:t>plaisir des apparences</a:t>
            </a:r>
            <a:r>
              <a:rPr lang="fr-FR" sz="2400" dirty="0">
                <a:effectLst/>
                <a:latin typeface="Aptos" panose="020B0004020202020204" pitchFamily="34" charset="0"/>
                <a:ea typeface="Aptos" panose="020B0004020202020204" pitchFamily="34" charset="0"/>
                <a:cs typeface="Times New Roman" panose="02020603050405020304" pitchFamily="18" charset="0"/>
              </a:rPr>
              <a:t>, des manifestations du monde dans ses différentes composantes : un paysage, un objet, un visage</a:t>
            </a:r>
            <a:r>
              <a:rPr lang="fr-FR" sz="2400" dirty="0">
                <a:latin typeface="Aptos" panose="020B0004020202020204" pitchFamily="34" charset="0"/>
                <a:ea typeface="Aptos" panose="020B0004020202020204" pitchFamily="34" charset="0"/>
                <a:cs typeface="Times New Roman" panose="02020603050405020304" pitchFamily="18" charset="0"/>
              </a:rPr>
              <a:t>, etc.</a:t>
            </a:r>
          </a:p>
          <a:p>
            <a:r>
              <a:rPr lang="fr-FR" sz="2400" dirty="0">
                <a:effectLst/>
                <a:latin typeface="Aptos" panose="020B0004020202020204" pitchFamily="34" charset="0"/>
                <a:ea typeface="Aptos" panose="020B0004020202020204" pitchFamily="34" charset="0"/>
                <a:cs typeface="Times New Roman" panose="02020603050405020304" pitchFamily="18" charset="0"/>
              </a:rPr>
              <a:t>. Il s’agit là d’une conduite, d’un comportement que nous adoptons </a:t>
            </a:r>
            <a:r>
              <a:rPr lang="fr-FR" sz="2400" b="1" i="1" dirty="0">
                <a:effectLst/>
                <a:latin typeface="Aptos" panose="020B0004020202020204" pitchFamily="34" charset="0"/>
                <a:ea typeface="Aptos" panose="020B0004020202020204" pitchFamily="34" charset="0"/>
                <a:cs typeface="Times New Roman" panose="02020603050405020304" pitchFamily="18" charset="0"/>
              </a:rPr>
              <a:t>délibérément</a:t>
            </a:r>
            <a:r>
              <a:rPr lang="fr-FR" sz="2400" dirty="0">
                <a:effectLst/>
              </a:rPr>
              <a:t> .</a:t>
            </a:r>
          </a:p>
          <a:p>
            <a:r>
              <a:rPr lang="fr-FR" sz="2400" dirty="0">
                <a:effectLst/>
                <a:latin typeface="Aptos" panose="020B0004020202020204" pitchFamily="34" charset="0"/>
                <a:ea typeface="Aptos" panose="020B0004020202020204" pitchFamily="34" charset="0"/>
                <a:cs typeface="Times New Roman" panose="02020603050405020304" pitchFamily="18" charset="0"/>
              </a:rPr>
              <a:t>Tout être humain est aussi </a:t>
            </a:r>
            <a:r>
              <a:rPr lang="fr-FR" sz="2400" b="1" i="1" dirty="0">
                <a:effectLst/>
                <a:latin typeface="Aptos" panose="020B0004020202020204" pitchFamily="34" charset="0"/>
                <a:ea typeface="Aptos" panose="020B0004020202020204" pitchFamily="34" charset="0"/>
                <a:cs typeface="Times New Roman" panose="02020603050405020304" pitchFamily="18" charset="0"/>
              </a:rPr>
              <a:t>Homo </a:t>
            </a:r>
            <a:r>
              <a:rPr lang="fr-FR" sz="2400" b="1" i="1" dirty="0" err="1">
                <a:effectLst/>
                <a:latin typeface="Aptos" panose="020B0004020202020204" pitchFamily="34" charset="0"/>
                <a:ea typeface="Aptos" panose="020B0004020202020204" pitchFamily="34" charset="0"/>
                <a:cs typeface="Times New Roman" panose="02020603050405020304" pitchFamily="18" charset="0"/>
              </a:rPr>
              <a:t>Aestheticus</a:t>
            </a:r>
            <a:r>
              <a:rPr lang="fr-FR" sz="2400" dirty="0">
                <a:effectLst/>
                <a:latin typeface="Aptos" panose="020B0004020202020204" pitchFamily="34" charset="0"/>
                <a:ea typeface="Aptos" panose="020B0004020202020204" pitchFamily="34" charset="0"/>
                <a:cs typeface="Times New Roman" panose="02020603050405020304" pitchFamily="18" charset="0"/>
              </a:rPr>
              <a:t>. C’est </a:t>
            </a:r>
            <a:r>
              <a:rPr lang="fr-FR" sz="2400" b="1" dirty="0">
                <a:effectLst/>
                <a:latin typeface="Aptos" panose="020B0004020202020204" pitchFamily="34" charset="0"/>
                <a:ea typeface="Aptos" panose="020B0004020202020204" pitchFamily="34" charset="0"/>
                <a:cs typeface="Times New Roman" panose="02020603050405020304" pitchFamily="18" charset="0"/>
              </a:rPr>
              <a:t>une dimension essentielle de notre humanité</a:t>
            </a:r>
            <a:r>
              <a:rPr lang="fr-FR" sz="2400" dirty="0">
                <a:effectLst/>
                <a:latin typeface="Aptos" panose="020B0004020202020204" pitchFamily="34" charset="0"/>
                <a:ea typeface="Aptos" panose="020B0004020202020204" pitchFamily="34" charset="0"/>
                <a:cs typeface="Times New Roman" panose="02020603050405020304" pitchFamily="18" charset="0"/>
              </a:rPr>
              <a:t>, au même titre que les autres. </a:t>
            </a:r>
            <a:endParaRPr lang="fr-FR" sz="2400" dirty="0"/>
          </a:p>
        </p:txBody>
      </p:sp>
    </p:spTree>
    <p:extLst>
      <p:ext uri="{BB962C8B-B14F-4D97-AF65-F5344CB8AC3E}">
        <p14:creationId xmlns:p14="http://schemas.microsoft.com/office/powerpoint/2010/main" val="22976184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DE39CE-DFE0-30D9-3508-F4DC9EBD9A52}"/>
              </a:ext>
            </a:extLst>
          </p:cNvPr>
          <p:cNvSpPr>
            <a:spLocks noGrp="1"/>
          </p:cNvSpPr>
          <p:nvPr>
            <p:ph type="title"/>
          </p:nvPr>
        </p:nvSpPr>
        <p:spPr>
          <a:xfrm>
            <a:off x="838200" y="365125"/>
            <a:ext cx="10515600" cy="594431"/>
          </a:xfrm>
        </p:spPr>
        <p:style>
          <a:lnRef idx="2">
            <a:schemeClr val="accent1"/>
          </a:lnRef>
          <a:fillRef idx="1">
            <a:schemeClr val="lt1"/>
          </a:fillRef>
          <a:effectRef idx="0">
            <a:schemeClr val="accent1"/>
          </a:effectRef>
          <a:fontRef idx="minor">
            <a:schemeClr val="dk1"/>
          </a:fontRef>
        </p:style>
        <p:txBody>
          <a:bodyPr>
            <a:normAutofit/>
          </a:bodyPr>
          <a:lstStyle/>
          <a:p>
            <a:pPr algn="ctr">
              <a:lnSpc>
                <a:spcPct val="115000"/>
              </a:lnSpc>
              <a:spcAft>
                <a:spcPts val="800"/>
              </a:spcAft>
            </a:pPr>
            <a:r>
              <a:rPr lang="fr-FR" sz="2400" b="1" i="1" kern="100" dirty="0">
                <a:effectLst/>
                <a:latin typeface="Aptos" panose="020B0004020202020204" pitchFamily="34" charset="0"/>
                <a:ea typeface="Aptos" panose="020B0004020202020204" pitchFamily="34" charset="0"/>
                <a:cs typeface="Times New Roman" panose="02020603050405020304" pitchFamily="18" charset="0"/>
              </a:rPr>
              <a:t>La lecture, comme expérience esthétique, comme conduite esthétique (1)</a:t>
            </a:r>
            <a:endParaRPr lang="fr-FR" sz="2400" i="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Espace réservé du contenu 2">
            <a:extLst>
              <a:ext uri="{FF2B5EF4-FFF2-40B4-BE49-F238E27FC236}">
                <a16:creationId xmlns:a16="http://schemas.microsoft.com/office/drawing/2014/main" id="{4F128121-51E0-F1E7-73D6-123182546BA5}"/>
              </a:ext>
            </a:extLst>
          </p:cNvPr>
          <p:cNvSpPr>
            <a:spLocks noGrp="1"/>
          </p:cNvSpPr>
          <p:nvPr>
            <p:ph sz="half" idx="1"/>
          </p:nvPr>
        </p:nvSpPr>
        <p:spPr>
          <a:xfrm>
            <a:off x="838200" y="1253067"/>
            <a:ext cx="5181600" cy="4923896"/>
          </a:xfrm>
        </p:spPr>
        <p:style>
          <a:lnRef idx="3">
            <a:schemeClr val="lt1"/>
          </a:lnRef>
          <a:fillRef idx="1">
            <a:schemeClr val="accent1"/>
          </a:fillRef>
          <a:effectRef idx="1">
            <a:schemeClr val="accent1"/>
          </a:effectRef>
          <a:fontRef idx="minor">
            <a:schemeClr val="lt1"/>
          </a:fontRef>
        </p:style>
        <p:txBody>
          <a:bodyPr>
            <a:normAutofit/>
          </a:bodyPr>
          <a:lstStyle/>
          <a:p>
            <a:pPr algn="just"/>
            <a:r>
              <a:rPr lang="fr-FR" sz="2000" dirty="0">
                <a:effectLst/>
                <a:latin typeface="Aptos" panose="020B0004020202020204" pitchFamily="34" charset="0"/>
                <a:ea typeface="Aptos" panose="020B0004020202020204" pitchFamily="34" charset="0"/>
                <a:cs typeface="Times New Roman" panose="02020603050405020304" pitchFamily="18" charset="0"/>
              </a:rPr>
              <a:t>Lire </a:t>
            </a:r>
            <a:r>
              <a:rPr lang="fr-FR" sz="2000" dirty="0">
                <a:latin typeface="Aptos" panose="020B0004020202020204" pitchFamily="34" charset="0"/>
                <a:ea typeface="Aptos" panose="020B0004020202020204" pitchFamily="34" charset="0"/>
                <a:cs typeface="Times New Roman" panose="02020603050405020304" pitchFamily="18" charset="0"/>
              </a:rPr>
              <a:t>: </a:t>
            </a:r>
            <a:r>
              <a:rPr lang="fr-FR" sz="2000" dirty="0">
                <a:effectLst/>
                <a:latin typeface="Aptos" panose="020B0004020202020204" pitchFamily="34" charset="0"/>
                <a:ea typeface="Aptos" panose="020B0004020202020204" pitchFamily="34" charset="0"/>
                <a:cs typeface="Times New Roman" panose="02020603050405020304" pitchFamily="18" charset="0"/>
              </a:rPr>
              <a:t>à la fois </a:t>
            </a:r>
            <a:r>
              <a:rPr lang="fr-FR" sz="2000" b="1" dirty="0">
                <a:effectLst/>
                <a:latin typeface="Aptos" panose="020B0004020202020204" pitchFamily="34" charset="0"/>
                <a:ea typeface="Aptos" panose="020B0004020202020204" pitchFamily="34" charset="0"/>
                <a:cs typeface="Times New Roman" panose="02020603050405020304" pitchFamily="18" charset="0"/>
              </a:rPr>
              <a:t>une activité </a:t>
            </a:r>
            <a:r>
              <a:rPr lang="fr-FR" sz="2000" dirty="0">
                <a:effectLst/>
                <a:latin typeface="Aptos" panose="020B0004020202020204" pitchFamily="34" charset="0"/>
                <a:ea typeface="Aptos" panose="020B0004020202020204" pitchFamily="34" charset="0"/>
                <a:cs typeface="Times New Roman" panose="02020603050405020304" pitchFamily="18" charset="0"/>
              </a:rPr>
              <a:t>(</a:t>
            </a:r>
            <a:r>
              <a:rPr lang="fr-FR" sz="2000" b="1" dirty="0">
                <a:effectLst/>
                <a:latin typeface="Aptos" panose="020B0004020202020204" pitchFamily="34" charset="0"/>
                <a:ea typeface="Aptos" panose="020B0004020202020204" pitchFamily="34" charset="0"/>
                <a:cs typeface="Times New Roman" panose="02020603050405020304" pitchFamily="18" charset="0"/>
              </a:rPr>
              <a:t>je</a:t>
            </a:r>
            <a:r>
              <a:rPr lang="fr-FR" sz="2000" dirty="0">
                <a:effectLst/>
                <a:latin typeface="Aptos" panose="020B0004020202020204" pitchFamily="34" charset="0"/>
                <a:ea typeface="Aptos" panose="020B0004020202020204" pitchFamily="34" charset="0"/>
                <a:cs typeface="Times New Roman" panose="02020603050405020304" pitchFamily="18" charset="0"/>
              </a:rPr>
              <a:t> lis, je </a:t>
            </a:r>
            <a:r>
              <a:rPr lang="fr-FR" sz="2000" b="1" i="1" dirty="0">
                <a:effectLst/>
                <a:latin typeface="Aptos" panose="020B0004020202020204" pitchFamily="34" charset="0"/>
                <a:ea typeface="Aptos" panose="020B0004020202020204" pitchFamily="34" charset="0"/>
                <a:cs typeface="Times New Roman" panose="02020603050405020304" pitchFamily="18" charset="0"/>
              </a:rPr>
              <a:t>me conduis comme lecteur</a:t>
            </a:r>
            <a:r>
              <a:rPr lang="fr-FR" sz="2000" dirty="0">
                <a:effectLst/>
                <a:latin typeface="Aptos" panose="020B0004020202020204" pitchFamily="34" charset="0"/>
                <a:ea typeface="Aptos" panose="020B0004020202020204" pitchFamily="34" charset="0"/>
                <a:cs typeface="Times New Roman" panose="02020603050405020304" pitchFamily="18" charset="0"/>
              </a:rPr>
              <a:t>) et </a:t>
            </a:r>
            <a:r>
              <a:rPr lang="fr-FR" sz="2000" b="1" dirty="0">
                <a:effectLst/>
                <a:latin typeface="Aptos" panose="020B0004020202020204" pitchFamily="34" charset="0"/>
                <a:ea typeface="Aptos" panose="020B0004020202020204" pitchFamily="34" charset="0"/>
                <a:cs typeface="Times New Roman" panose="02020603050405020304" pitchFamily="18" charset="0"/>
              </a:rPr>
              <a:t>une expérience qui me conduit autant que je la mène</a:t>
            </a:r>
            <a:r>
              <a:rPr lang="fr-FR" sz="2000" dirty="0">
                <a:effectLst/>
                <a:latin typeface="Aptos" panose="020B0004020202020204" pitchFamily="34" charset="0"/>
                <a:ea typeface="Aptos" panose="020B0004020202020204" pitchFamily="34" charset="0"/>
                <a:cs typeface="Times New Roman" panose="02020603050405020304" pitchFamily="18" charset="0"/>
              </a:rPr>
              <a:t>. (je prends le livre, je suis pris par le livre).</a:t>
            </a:r>
          </a:p>
          <a:p>
            <a:pPr algn="just"/>
            <a:r>
              <a:rPr lang="fr-FR" sz="2000" kern="100" dirty="0">
                <a:latin typeface="Aptos" panose="020B0004020202020204" pitchFamily="34" charset="0"/>
                <a:ea typeface="Aptos" panose="020B0004020202020204" pitchFamily="34" charset="0"/>
                <a:cs typeface="Times New Roman" panose="02020603050405020304" pitchFamily="18" charset="0"/>
              </a:rPr>
              <a:t>Selon </a:t>
            </a:r>
            <a:r>
              <a:rPr lang="fr-FR" sz="2000" kern="100" dirty="0">
                <a:effectLst/>
                <a:latin typeface="Aptos" panose="020B0004020202020204" pitchFamily="34" charset="0"/>
                <a:ea typeface="Aptos" panose="020B0004020202020204" pitchFamily="34" charset="0"/>
                <a:cs typeface="Times New Roman" panose="02020603050405020304" pitchFamily="18" charset="0"/>
              </a:rPr>
              <a:t>le philosophe John Dewey, </a:t>
            </a:r>
            <a:r>
              <a:rPr lang="fr-FR" sz="2000" b="1" kern="100" dirty="0">
                <a:effectLst/>
                <a:latin typeface="Aptos" panose="020B0004020202020204" pitchFamily="34" charset="0"/>
                <a:ea typeface="Aptos" panose="020B0004020202020204" pitchFamily="34" charset="0"/>
                <a:cs typeface="Times New Roman" panose="02020603050405020304" pitchFamily="18" charset="0"/>
              </a:rPr>
              <a:t>l’expérience est au cœur de l’éducation</a:t>
            </a:r>
            <a:r>
              <a:rPr lang="fr-FR" sz="2000" kern="100" dirty="0">
                <a:effectLst/>
                <a:latin typeface="Aptos" panose="020B0004020202020204" pitchFamily="34" charset="0"/>
                <a:ea typeface="Aptos" panose="020B0004020202020204" pitchFamily="34" charset="0"/>
                <a:cs typeface="Times New Roman" panose="02020603050405020304" pitchFamily="18" charset="0"/>
              </a:rPr>
              <a:t>, </a:t>
            </a:r>
            <a:r>
              <a:rPr lang="fr-FR" sz="2000" b="1" kern="100" dirty="0">
                <a:effectLst/>
                <a:latin typeface="Aptos" panose="020B0004020202020204" pitchFamily="34" charset="0"/>
                <a:ea typeface="Aptos" panose="020B0004020202020204" pitchFamily="34" charset="0"/>
                <a:cs typeface="Times New Roman" panose="02020603050405020304" pitchFamily="18" charset="0"/>
              </a:rPr>
              <a:t>de la formation de soi</a:t>
            </a:r>
            <a:r>
              <a:rPr lang="fr-FR" sz="2000" kern="100" dirty="0">
                <a:effectLst/>
                <a:latin typeface="Aptos" panose="020B0004020202020204" pitchFamily="34" charset="0"/>
                <a:ea typeface="Aptos" panose="020B0004020202020204" pitchFamily="34" charset="0"/>
                <a:cs typeface="Times New Roman" panose="02020603050405020304" pitchFamily="18" charset="0"/>
              </a:rPr>
              <a:t> et de </a:t>
            </a:r>
            <a:r>
              <a:rPr lang="fr-FR" sz="2000" b="1" kern="100" dirty="0">
                <a:effectLst/>
                <a:latin typeface="Aptos" panose="020B0004020202020204" pitchFamily="34" charset="0"/>
                <a:ea typeface="Aptos" panose="020B0004020202020204" pitchFamily="34" charset="0"/>
                <a:cs typeface="Times New Roman" panose="02020603050405020304" pitchFamily="18" charset="0"/>
              </a:rPr>
              <a:t>tous les apprentissages</a:t>
            </a:r>
            <a:r>
              <a:rPr lang="fr-FR" sz="2000" kern="100" dirty="0">
                <a:effectLst/>
                <a:latin typeface="Aptos" panose="020B0004020202020204" pitchFamily="34" charset="0"/>
                <a:ea typeface="Aptos" panose="020B0004020202020204" pitchFamily="34" charset="0"/>
                <a:cs typeface="Times New Roman" panose="02020603050405020304" pitchFamily="18" charset="0"/>
              </a:rPr>
              <a:t>, de la croissance : </a:t>
            </a:r>
            <a:r>
              <a:rPr lang="fr-FR" sz="2000" b="1" i="1" kern="100" dirty="0">
                <a:effectLst/>
                <a:latin typeface="Aptos" panose="020B0004020202020204" pitchFamily="34" charset="0"/>
                <a:ea typeface="Aptos" panose="020B0004020202020204" pitchFamily="34" charset="0"/>
                <a:cs typeface="Times New Roman" panose="02020603050405020304" pitchFamily="18" charset="0"/>
              </a:rPr>
              <a:t>être c’est croître</a:t>
            </a:r>
            <a:r>
              <a:rPr lang="fr-FR" sz="2000" kern="100" dirty="0">
                <a:effectLst/>
                <a:latin typeface="Aptos" panose="020B0004020202020204" pitchFamily="34" charset="0"/>
                <a:ea typeface="Aptos" panose="020B0004020202020204" pitchFamily="34" charset="0"/>
                <a:cs typeface="Times New Roman" panose="02020603050405020304" pitchFamily="18" charset="0"/>
              </a:rPr>
              <a:t>.</a:t>
            </a:r>
          </a:p>
          <a:p>
            <a:pPr algn="just"/>
            <a:r>
              <a:rPr lang="fr-FR" sz="2000" kern="100" dirty="0">
                <a:effectLst/>
                <a:latin typeface="Aptos" panose="020B0004020202020204" pitchFamily="34" charset="0"/>
                <a:ea typeface="Aptos" panose="020B0004020202020204" pitchFamily="34" charset="0"/>
                <a:cs typeface="Times New Roman" panose="02020603050405020304" pitchFamily="18" charset="0"/>
              </a:rPr>
              <a:t>De plus selon Dewey, </a:t>
            </a:r>
            <a:r>
              <a:rPr lang="fr-FR" sz="2000" i="1" kern="100" dirty="0">
                <a:effectLst/>
                <a:latin typeface="Aptos" panose="020B0004020202020204" pitchFamily="34" charset="0"/>
                <a:ea typeface="Aptos" panose="020B0004020202020204" pitchFamily="34" charset="0"/>
                <a:cs typeface="Times New Roman" panose="02020603050405020304" pitchFamily="18" charset="0"/>
              </a:rPr>
              <a:t>l’expérience ordinaire</a:t>
            </a:r>
            <a:r>
              <a:rPr lang="fr-FR" sz="2000" kern="100" dirty="0">
                <a:effectLst/>
                <a:latin typeface="Aptos" panose="020B0004020202020204" pitchFamily="34" charset="0"/>
                <a:ea typeface="Aptos" panose="020B0004020202020204" pitchFamily="34" charset="0"/>
                <a:cs typeface="Times New Roman" panose="02020603050405020304" pitchFamily="18" charset="0"/>
              </a:rPr>
              <a:t> est le </a:t>
            </a:r>
            <a:r>
              <a:rPr lang="fr-FR" sz="2000" b="1" kern="100" dirty="0">
                <a:effectLst/>
                <a:latin typeface="Aptos" panose="020B0004020202020204" pitchFamily="34" charset="0"/>
                <a:ea typeface="Aptos" panose="020B0004020202020204" pitchFamily="34" charset="0"/>
                <a:cs typeface="Times New Roman" panose="02020603050405020304" pitchFamily="18" charset="0"/>
              </a:rPr>
              <a:t>prototype de l’expérience esthétique</a:t>
            </a:r>
            <a:endParaRPr lang="fr-FR" sz="2000" kern="100" dirty="0">
              <a:effectLst/>
              <a:latin typeface="Aptos" panose="020B0004020202020204" pitchFamily="34" charset="0"/>
              <a:ea typeface="Aptos" panose="020B0004020202020204" pitchFamily="34" charset="0"/>
              <a:cs typeface="Times New Roman" panose="02020603050405020304" pitchFamily="18" charset="0"/>
            </a:endParaRPr>
          </a:p>
          <a:p>
            <a:pPr algn="just"/>
            <a:endParaRPr lang="fr-FR" sz="2000" dirty="0"/>
          </a:p>
        </p:txBody>
      </p:sp>
      <p:sp>
        <p:nvSpPr>
          <p:cNvPr id="4" name="Espace réservé du contenu 3">
            <a:extLst>
              <a:ext uri="{FF2B5EF4-FFF2-40B4-BE49-F238E27FC236}">
                <a16:creationId xmlns:a16="http://schemas.microsoft.com/office/drawing/2014/main" id="{0ECBC7CA-12E2-8FDF-EC88-2A52619B9D61}"/>
              </a:ext>
            </a:extLst>
          </p:cNvPr>
          <p:cNvSpPr>
            <a:spLocks noGrp="1"/>
          </p:cNvSpPr>
          <p:nvPr>
            <p:ph sz="half" idx="2"/>
          </p:nvPr>
        </p:nvSpPr>
        <p:spPr>
          <a:xfrm>
            <a:off x="6172200" y="1253067"/>
            <a:ext cx="5181600" cy="4923896"/>
          </a:xfrm>
        </p:spPr>
        <p:style>
          <a:lnRef idx="3">
            <a:schemeClr val="lt1"/>
          </a:lnRef>
          <a:fillRef idx="1">
            <a:schemeClr val="accent4"/>
          </a:fillRef>
          <a:effectRef idx="1">
            <a:schemeClr val="accent4"/>
          </a:effectRef>
          <a:fontRef idx="minor">
            <a:schemeClr val="lt1"/>
          </a:fontRef>
        </p:style>
        <p:txBody>
          <a:bodyPr>
            <a:normAutofit/>
          </a:bodyPr>
          <a:lstStyle/>
          <a:p>
            <a:pPr marL="0" lvl="1" indent="0">
              <a:buNone/>
            </a:pPr>
            <a:endParaRPr lang="fr-FR" sz="2000" b="1"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gn="just">
              <a:buNone/>
            </a:pPr>
            <a:r>
              <a:rPr lang="fr-FR" sz="2800" i="1" dirty="0"/>
              <a:t>«</a:t>
            </a:r>
            <a:r>
              <a:rPr lang="fr-FR" sz="2200" i="1" dirty="0"/>
              <a:t> Afin de comprendre l’esthétique dans ses formes accomplies et reconnues, on doit commencer par la chercher </a:t>
            </a:r>
            <a:r>
              <a:rPr lang="fr-FR" sz="2200" b="1" i="1" dirty="0"/>
              <a:t>dans la matière brute de l’expérience,</a:t>
            </a:r>
            <a:r>
              <a:rPr lang="fr-FR" sz="2200" i="1" dirty="0"/>
              <a:t> dans les événements et </a:t>
            </a:r>
            <a:r>
              <a:rPr lang="fr-FR" sz="2200" b="1" i="1" dirty="0"/>
              <a:t>les scènes qui captent l’attention </a:t>
            </a:r>
            <a:r>
              <a:rPr lang="fr-FR" sz="2200" i="1" dirty="0"/>
              <a:t>auditive et visuelle de l’homme, </a:t>
            </a:r>
            <a:r>
              <a:rPr lang="fr-FR" sz="2200" b="1" i="1" dirty="0"/>
              <a:t>suscitent son intérêt </a:t>
            </a:r>
            <a:r>
              <a:rPr lang="fr-FR" sz="2200" i="1" dirty="0"/>
              <a:t>et lui </a:t>
            </a:r>
            <a:r>
              <a:rPr lang="fr-FR" sz="2200" b="1" i="1" dirty="0"/>
              <a:t>procurent du plaisir </a:t>
            </a:r>
            <a:r>
              <a:rPr lang="fr-FR" sz="2200" i="1" dirty="0"/>
              <a:t>lorsqu’il observe et écoute, tels les spectacles qui fascinent les foules ».</a:t>
            </a:r>
            <a:r>
              <a:rPr lang="fr-FR" sz="2200" dirty="0"/>
              <a:t> </a:t>
            </a:r>
          </a:p>
          <a:p>
            <a:pPr marL="0" indent="0" algn="r">
              <a:buNone/>
            </a:pPr>
            <a:r>
              <a:rPr lang="fr-FR" sz="1800" dirty="0"/>
              <a:t>John Dewey, </a:t>
            </a:r>
            <a:r>
              <a:rPr lang="fr-FR" sz="1800" i="1" dirty="0"/>
              <a:t>L’art comme expérience</a:t>
            </a:r>
            <a:r>
              <a:rPr lang="fr-FR" sz="1800" dirty="0"/>
              <a:t>, p. 23 </a:t>
            </a:r>
          </a:p>
          <a:p>
            <a:endParaRPr lang="fr-FR" dirty="0"/>
          </a:p>
        </p:txBody>
      </p:sp>
    </p:spTree>
    <p:extLst>
      <p:ext uri="{BB962C8B-B14F-4D97-AF65-F5344CB8AC3E}">
        <p14:creationId xmlns:p14="http://schemas.microsoft.com/office/powerpoint/2010/main" val="19319124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E47B0B7-EC05-A4C0-C221-12AB592A6D64}"/>
              </a:ext>
            </a:extLst>
          </p:cNvPr>
          <p:cNvSpPr>
            <a:spLocks noGrp="1"/>
          </p:cNvSpPr>
          <p:nvPr>
            <p:ph type="title"/>
          </p:nvPr>
        </p:nvSpPr>
        <p:spPr>
          <a:xfrm>
            <a:off x="838200" y="365126"/>
            <a:ext cx="10515600" cy="560563"/>
          </a:xfrm>
        </p:spPr>
        <p:style>
          <a:lnRef idx="2">
            <a:schemeClr val="accent1"/>
          </a:lnRef>
          <a:fillRef idx="1">
            <a:schemeClr val="lt1"/>
          </a:fillRef>
          <a:effectRef idx="0">
            <a:schemeClr val="accent1"/>
          </a:effectRef>
          <a:fontRef idx="minor">
            <a:schemeClr val="dk1"/>
          </a:fontRef>
        </p:style>
        <p:txBody>
          <a:bodyPr>
            <a:normAutofit/>
          </a:bodyPr>
          <a:lstStyle/>
          <a:p>
            <a:r>
              <a:rPr lang="fr-FR" sz="2400" b="1" i="1" kern="100" dirty="0">
                <a:effectLst/>
                <a:latin typeface="Aptos" panose="020B0004020202020204" pitchFamily="34" charset="0"/>
                <a:ea typeface="Aptos" panose="020B0004020202020204" pitchFamily="34" charset="0"/>
                <a:cs typeface="Times New Roman" panose="02020603050405020304" pitchFamily="18" charset="0"/>
              </a:rPr>
              <a:t>La lecture, comme expérience esthétique, comme conduite esthétique (2)</a:t>
            </a:r>
            <a:endParaRPr lang="fr-FR" sz="2400" dirty="0"/>
          </a:p>
        </p:txBody>
      </p:sp>
      <p:sp>
        <p:nvSpPr>
          <p:cNvPr id="3" name="Espace réservé du contenu 2">
            <a:extLst>
              <a:ext uri="{FF2B5EF4-FFF2-40B4-BE49-F238E27FC236}">
                <a16:creationId xmlns:a16="http://schemas.microsoft.com/office/drawing/2014/main" id="{C33B8676-7E84-2CA2-16FD-D2B47B72F86B}"/>
              </a:ext>
            </a:extLst>
          </p:cNvPr>
          <p:cNvSpPr>
            <a:spLocks noGrp="1"/>
          </p:cNvSpPr>
          <p:nvPr>
            <p:ph sz="half" idx="1"/>
          </p:nvPr>
        </p:nvSpPr>
        <p:spPr>
          <a:xfrm>
            <a:off x="838200" y="1591733"/>
            <a:ext cx="5181600" cy="4585230"/>
          </a:xfrm>
        </p:spPr>
        <p:style>
          <a:lnRef idx="3">
            <a:schemeClr val="lt1"/>
          </a:lnRef>
          <a:fillRef idx="1">
            <a:schemeClr val="accent1"/>
          </a:fillRef>
          <a:effectRef idx="1">
            <a:schemeClr val="accent1"/>
          </a:effectRef>
          <a:fontRef idx="minor">
            <a:schemeClr val="lt1"/>
          </a:fontRef>
        </p:style>
        <p:txBody>
          <a:bodyPr>
            <a:normAutofit lnSpcReduction="10000"/>
          </a:bodyPr>
          <a:lstStyle/>
          <a:p>
            <a:pPr marL="0" indent="0" algn="just">
              <a:buNone/>
            </a:pPr>
            <a:r>
              <a:rPr lang="fr-FR" sz="2400" b="1" kern="100" dirty="0">
                <a:latin typeface="Aptos" panose="020B0004020202020204" pitchFamily="34" charset="0"/>
                <a:ea typeface="Aptos" panose="020B0004020202020204" pitchFamily="34" charset="0"/>
                <a:cs typeface="Times New Roman" panose="02020603050405020304" pitchFamily="18" charset="0"/>
              </a:rPr>
              <a:t>T</a:t>
            </a:r>
            <a:r>
              <a:rPr lang="fr-FR" sz="2400" b="1" kern="100" dirty="0">
                <a:effectLst/>
                <a:latin typeface="Aptos" panose="020B0004020202020204" pitchFamily="34" charset="0"/>
                <a:ea typeface="Aptos" panose="020B0004020202020204" pitchFamily="34" charset="0"/>
                <a:cs typeface="Times New Roman" panose="02020603050405020304" pitchFamily="18" charset="0"/>
              </a:rPr>
              <a:t>ous les traits qui caractérisent l’expérience selon Dewey se retrouvent dans la lecture :</a:t>
            </a:r>
          </a:p>
          <a:p>
            <a:pPr marL="800100" lvl="1" indent="-342900" algn="just">
              <a:lnSpc>
                <a:spcPct val="115000"/>
              </a:lnSpc>
              <a:spcAft>
                <a:spcPts val="800"/>
              </a:spcAft>
              <a:buFont typeface="Aptos" panose="020B0004020202020204" pitchFamily="34" charset="0"/>
              <a:buChar char="-"/>
            </a:pPr>
            <a:r>
              <a:rPr lang="fr-FR" b="1" kern="100" dirty="0">
                <a:effectLst/>
                <a:latin typeface="Aptos" panose="020B0004020202020204" pitchFamily="34" charset="0"/>
                <a:ea typeface="Aptos" panose="020B0004020202020204" pitchFamily="34" charset="0"/>
                <a:cs typeface="Times New Roman" panose="02020603050405020304" pitchFamily="18" charset="0"/>
              </a:rPr>
              <a:t>Une temporalité propre</a:t>
            </a:r>
            <a:r>
              <a:rPr lang="fr-FR" kern="100" dirty="0">
                <a:effectLst/>
                <a:latin typeface="Aptos" panose="020B0004020202020204" pitchFamily="34" charset="0"/>
                <a:ea typeface="Aptos" panose="020B0004020202020204" pitchFamily="34" charset="0"/>
                <a:cs typeface="Times New Roman" panose="02020603050405020304" pitchFamily="18" charset="0"/>
              </a:rPr>
              <a:t>, celle de l’accomplissement : </a:t>
            </a:r>
          </a:p>
          <a:p>
            <a:pPr marL="457200" lvl="1" indent="0" algn="just">
              <a:lnSpc>
                <a:spcPct val="115000"/>
              </a:lnSpc>
              <a:spcAft>
                <a:spcPts val="800"/>
              </a:spcAft>
              <a:buNone/>
            </a:pPr>
            <a:r>
              <a:rPr lang="fr-FR" sz="2000" i="1" kern="100" dirty="0">
                <a:effectLst/>
                <a:latin typeface="Aptos" panose="020B0004020202020204" pitchFamily="34" charset="0"/>
                <a:ea typeface="Aptos" panose="020B0004020202020204" pitchFamily="34" charset="0"/>
                <a:cs typeface="Times New Roman" panose="02020603050405020304" pitchFamily="18" charset="0"/>
              </a:rPr>
              <a:t>« Le matériau qui fait l’objet de </a:t>
            </a:r>
            <a:r>
              <a:rPr lang="fr-FR" sz="2000" b="1" i="1" kern="100" dirty="0">
                <a:effectLst/>
                <a:latin typeface="Aptos" panose="020B0004020202020204" pitchFamily="34" charset="0"/>
                <a:ea typeface="Aptos" panose="020B0004020202020204" pitchFamily="34" charset="0"/>
                <a:cs typeface="Times New Roman" panose="02020603050405020304" pitchFamily="18" charset="0"/>
              </a:rPr>
              <a:t>l’expérience va jusqu’au bout de sa réalisation</a:t>
            </a:r>
            <a:r>
              <a:rPr lang="fr-FR" sz="2000" i="1" kern="100" dirty="0">
                <a:effectLst/>
                <a:latin typeface="Aptos" panose="020B0004020202020204" pitchFamily="34" charset="0"/>
                <a:ea typeface="Aptos" panose="020B0004020202020204" pitchFamily="34" charset="0"/>
                <a:cs typeface="Times New Roman" panose="02020603050405020304" pitchFamily="18" charset="0"/>
              </a:rPr>
              <a:t>. C’est à ce moment-là seulement que l’expérience est </a:t>
            </a:r>
            <a:r>
              <a:rPr lang="fr-FR" sz="2000" b="1" i="1" kern="100" dirty="0">
                <a:effectLst/>
                <a:latin typeface="Aptos" panose="020B0004020202020204" pitchFamily="34" charset="0"/>
                <a:ea typeface="Aptos" panose="020B0004020202020204" pitchFamily="34" charset="0"/>
                <a:cs typeface="Times New Roman" panose="02020603050405020304" pitchFamily="18" charset="0"/>
              </a:rPr>
              <a:t>intégrée dans un flux global, tout en se distinguant d’autres expériences</a:t>
            </a:r>
            <a:r>
              <a:rPr lang="fr-FR" sz="2000" i="1" kern="100" dirty="0">
                <a:effectLst/>
                <a:latin typeface="Aptos" panose="020B0004020202020204" pitchFamily="34" charset="0"/>
                <a:ea typeface="Aptos" panose="020B0004020202020204" pitchFamily="34" charset="0"/>
                <a:cs typeface="Times New Roman" panose="02020603050405020304" pitchFamily="18" charset="0"/>
              </a:rPr>
              <a:t> </a:t>
            </a:r>
            <a:r>
              <a:rPr lang="fr-FR" sz="2000" kern="100" dirty="0">
                <a:effectLst/>
                <a:latin typeface="Aptos" panose="020B0004020202020204" pitchFamily="34" charset="0"/>
                <a:ea typeface="Aptos" panose="020B0004020202020204" pitchFamily="34" charset="0"/>
                <a:cs typeface="Times New Roman" panose="02020603050405020304" pitchFamily="18" charset="0"/>
              </a:rPr>
              <a:t>» (J. Dewey, </a:t>
            </a:r>
            <a:r>
              <a:rPr lang="fr-FR" sz="2000" i="1" kern="100" dirty="0">
                <a:effectLst/>
                <a:latin typeface="Aptos" panose="020B0004020202020204" pitchFamily="34" charset="0"/>
                <a:ea typeface="Aptos" panose="020B0004020202020204" pitchFamily="34" charset="0"/>
                <a:cs typeface="Times New Roman" panose="02020603050405020304" pitchFamily="18" charset="0"/>
              </a:rPr>
              <a:t>L’art comme expérience</a:t>
            </a:r>
            <a:r>
              <a:rPr lang="fr-FR" sz="2000" kern="100" dirty="0">
                <a:effectLst/>
                <a:latin typeface="Aptos" panose="020B0004020202020204" pitchFamily="34" charset="0"/>
                <a:ea typeface="Aptos" panose="020B0004020202020204" pitchFamily="34" charset="0"/>
                <a:cs typeface="Times New Roman" panose="02020603050405020304" pitchFamily="18" charset="0"/>
              </a:rPr>
              <a:t>, p. 59).</a:t>
            </a:r>
          </a:p>
          <a:p>
            <a:pPr marL="457200" lvl="1" indent="0" algn="just">
              <a:lnSpc>
                <a:spcPct val="115000"/>
              </a:lnSpc>
              <a:spcAft>
                <a:spcPts val="800"/>
              </a:spcAft>
              <a:buNone/>
            </a:pPr>
            <a:endParaRPr lang="fr-FR" sz="14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fr-FR" dirty="0"/>
          </a:p>
        </p:txBody>
      </p:sp>
      <p:sp>
        <p:nvSpPr>
          <p:cNvPr id="4" name="Espace réservé du contenu 3">
            <a:extLst>
              <a:ext uri="{FF2B5EF4-FFF2-40B4-BE49-F238E27FC236}">
                <a16:creationId xmlns:a16="http://schemas.microsoft.com/office/drawing/2014/main" id="{2DC92FE4-5801-C74E-D163-3046D05797A2}"/>
              </a:ext>
            </a:extLst>
          </p:cNvPr>
          <p:cNvSpPr>
            <a:spLocks noGrp="1"/>
          </p:cNvSpPr>
          <p:nvPr>
            <p:ph sz="half" idx="2"/>
          </p:nvPr>
        </p:nvSpPr>
        <p:spPr>
          <a:xfrm>
            <a:off x="6172200" y="1591733"/>
            <a:ext cx="5181600" cy="4585230"/>
          </a:xfrm>
        </p:spPr>
        <p:style>
          <a:lnRef idx="3">
            <a:schemeClr val="lt1"/>
          </a:lnRef>
          <a:fillRef idx="1">
            <a:schemeClr val="accent4"/>
          </a:fillRef>
          <a:effectRef idx="1">
            <a:schemeClr val="accent4"/>
          </a:effectRef>
          <a:fontRef idx="minor">
            <a:schemeClr val="lt1"/>
          </a:fontRef>
        </p:style>
        <p:txBody>
          <a:bodyPr>
            <a:normAutofit lnSpcReduction="10000"/>
          </a:bodyPr>
          <a:lstStyle/>
          <a:p>
            <a:pPr marL="457200" lvl="1" indent="0">
              <a:buNone/>
            </a:pPr>
            <a:r>
              <a:rPr lang="fr-FR" dirty="0"/>
              <a:t>- </a:t>
            </a:r>
            <a:r>
              <a:rPr lang="fr-FR" b="1" kern="100" dirty="0">
                <a:effectLst/>
                <a:latin typeface="Aptos" panose="020B0004020202020204" pitchFamily="34" charset="0"/>
                <a:ea typeface="Aptos" panose="020B0004020202020204" pitchFamily="34" charset="0"/>
                <a:cs typeface="Times New Roman" panose="02020603050405020304" pitchFamily="18" charset="0"/>
              </a:rPr>
              <a:t>Une unité :</a:t>
            </a:r>
          </a:p>
          <a:p>
            <a:pPr marL="457200" lvl="1" indent="0" algn="just">
              <a:buNone/>
            </a:pPr>
            <a:r>
              <a:rPr lang="fr-FR" sz="1800" kern="100" dirty="0">
                <a:effectLst/>
                <a:latin typeface="Aptos" panose="020B0004020202020204" pitchFamily="34" charset="0"/>
                <a:ea typeface="Aptos" panose="020B0004020202020204" pitchFamily="34" charset="0"/>
                <a:cs typeface="Times New Roman" panose="02020603050405020304" pitchFamily="18" charset="0"/>
              </a:rPr>
              <a:t>« </a:t>
            </a:r>
            <a:r>
              <a:rPr lang="fr-FR" sz="2000" kern="100" dirty="0">
                <a:effectLst/>
                <a:latin typeface="Aptos" panose="020B0004020202020204" pitchFamily="34" charset="0"/>
                <a:ea typeface="Aptos" panose="020B0004020202020204" pitchFamily="34" charset="0"/>
                <a:cs typeface="Times New Roman" panose="02020603050405020304" pitchFamily="18" charset="0"/>
              </a:rPr>
              <a:t>Une expérience a </a:t>
            </a:r>
            <a:r>
              <a:rPr lang="fr-FR" sz="2000" b="1" kern="100" dirty="0">
                <a:effectLst/>
                <a:latin typeface="Aptos" panose="020B0004020202020204" pitchFamily="34" charset="0"/>
                <a:ea typeface="Aptos" panose="020B0004020202020204" pitchFamily="34" charset="0"/>
                <a:cs typeface="Times New Roman" panose="02020603050405020304" pitchFamily="18" charset="0"/>
              </a:rPr>
              <a:t>une unité </a:t>
            </a:r>
            <a:r>
              <a:rPr lang="fr-FR" sz="2000" kern="100" dirty="0">
                <a:effectLst/>
                <a:latin typeface="Aptos" panose="020B0004020202020204" pitchFamily="34" charset="0"/>
                <a:ea typeface="Aptos" panose="020B0004020202020204" pitchFamily="34" charset="0"/>
                <a:cs typeface="Times New Roman" panose="02020603050405020304" pitchFamily="18" charset="0"/>
              </a:rPr>
              <a:t>qui la désigne en propre : ce repas-</a:t>
            </a:r>
            <a:r>
              <a:rPr lang="fr-FR" sz="2000" i="1" kern="100" dirty="0">
                <a:effectLst/>
                <a:latin typeface="Aptos" panose="020B0004020202020204" pitchFamily="34" charset="0"/>
                <a:ea typeface="Aptos" panose="020B0004020202020204" pitchFamily="34" charset="0"/>
                <a:cs typeface="Times New Roman" panose="02020603050405020304" pitchFamily="18" charset="0"/>
              </a:rPr>
              <a:t>là</a:t>
            </a:r>
            <a:r>
              <a:rPr lang="fr-FR" sz="2000" kern="100" dirty="0">
                <a:effectLst/>
                <a:latin typeface="Aptos" panose="020B0004020202020204" pitchFamily="34" charset="0"/>
                <a:ea typeface="Aptos" panose="020B0004020202020204" pitchFamily="34" charset="0"/>
                <a:cs typeface="Times New Roman" panose="02020603050405020304" pitchFamily="18" charset="0"/>
              </a:rPr>
              <a:t>, cette tempête-là, cette rupture-là d’une amitié. L’existence de cette unité est constituée par </a:t>
            </a:r>
            <a:r>
              <a:rPr lang="fr-FR" sz="2000" b="1" kern="100" dirty="0">
                <a:effectLst/>
                <a:latin typeface="Aptos" panose="020B0004020202020204" pitchFamily="34" charset="0"/>
                <a:ea typeface="Aptos" panose="020B0004020202020204" pitchFamily="34" charset="0"/>
                <a:cs typeface="Times New Roman" panose="02020603050405020304" pitchFamily="18" charset="0"/>
              </a:rPr>
              <a:t>une seule caractéristique qui imprègne l’expérience entière en dépit de la variation </a:t>
            </a:r>
            <a:r>
              <a:rPr lang="fr-FR" sz="2000" kern="100" dirty="0">
                <a:effectLst/>
                <a:latin typeface="Aptos" panose="020B0004020202020204" pitchFamily="34" charset="0"/>
                <a:ea typeface="Aptos" panose="020B0004020202020204" pitchFamily="34" charset="0"/>
                <a:cs typeface="Times New Roman" panose="02020603050405020304" pitchFamily="18" charset="0"/>
              </a:rPr>
              <a:t>des parties qui la constituent </a:t>
            </a:r>
            <a:r>
              <a:rPr lang="fr-FR" sz="1800" kern="100" dirty="0">
                <a:effectLst/>
                <a:latin typeface="Aptos" panose="020B0004020202020204" pitchFamily="34" charset="0"/>
                <a:ea typeface="Aptos" panose="020B0004020202020204" pitchFamily="34" charset="0"/>
                <a:cs typeface="Times New Roman" panose="02020603050405020304" pitchFamily="18" charset="0"/>
              </a:rPr>
              <a:t>» (p. 61).</a:t>
            </a:r>
            <a:endParaRPr lang="fr-FR" sz="2800" b="1" kern="100" dirty="0">
              <a:latin typeface="Aptos" panose="020B0004020202020204" pitchFamily="34" charset="0"/>
              <a:ea typeface="Aptos" panose="020B0004020202020204" pitchFamily="34" charset="0"/>
              <a:cs typeface="Times New Roman" panose="02020603050405020304" pitchFamily="18" charset="0"/>
            </a:endParaRPr>
          </a:p>
          <a:p>
            <a:pPr lvl="1">
              <a:buFontTx/>
              <a:buChar char="-"/>
            </a:pPr>
            <a:r>
              <a:rPr lang="fr-FR" b="1" kern="100" dirty="0">
                <a:effectLst/>
                <a:latin typeface="Aptos" panose="020B0004020202020204" pitchFamily="34" charset="0"/>
                <a:ea typeface="Aptos" panose="020B0004020202020204" pitchFamily="34" charset="0"/>
                <a:cs typeface="Times New Roman" panose="02020603050405020304" pitchFamily="18" charset="0"/>
              </a:rPr>
              <a:t>Une totalisation</a:t>
            </a:r>
            <a:r>
              <a:rPr lang="fr-FR" kern="100" dirty="0">
                <a:effectLst/>
                <a:latin typeface="Aptos" panose="020B0004020202020204" pitchFamily="34" charset="0"/>
                <a:ea typeface="Aptos" panose="020B0004020202020204" pitchFamily="34" charset="0"/>
                <a:cs typeface="Times New Roman" panose="02020603050405020304" pitchFamily="18" charset="0"/>
              </a:rPr>
              <a:t>, une </a:t>
            </a:r>
            <a:r>
              <a:rPr lang="fr-FR" b="1" i="1" kern="100" dirty="0">
                <a:effectLst/>
                <a:latin typeface="Aptos" panose="020B0004020202020204" pitchFamily="34" charset="0"/>
                <a:ea typeface="Aptos" panose="020B0004020202020204" pitchFamily="34" charset="0"/>
                <a:cs typeface="Times New Roman" panose="02020603050405020304" pitchFamily="18" charset="0"/>
              </a:rPr>
              <a:t>forme totale</a:t>
            </a:r>
            <a:endParaRPr lang="fr-FR"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gn="just">
              <a:buNone/>
            </a:pPr>
            <a:r>
              <a:rPr lang="fr-FR" sz="1800" kern="100" dirty="0">
                <a:effectLst/>
                <a:latin typeface="Aptos" panose="020B0004020202020204" pitchFamily="34" charset="0"/>
                <a:ea typeface="Aptos" panose="020B0004020202020204" pitchFamily="34" charset="0"/>
                <a:cs typeface="Times New Roman" panose="02020603050405020304" pitchFamily="18" charset="0"/>
              </a:rPr>
              <a:t>«</a:t>
            </a:r>
            <a:r>
              <a:rPr lang="fr-FR" sz="2000" kern="100" dirty="0">
                <a:effectLst/>
                <a:latin typeface="Aptos" panose="020B0004020202020204" pitchFamily="34" charset="0"/>
                <a:ea typeface="Aptos" panose="020B0004020202020204" pitchFamily="34" charset="0"/>
                <a:cs typeface="Times New Roman" panose="02020603050405020304" pitchFamily="18" charset="0"/>
              </a:rPr>
              <a:t> Une telle expérience </a:t>
            </a:r>
            <a:r>
              <a:rPr lang="fr-FR" sz="2000" b="1" kern="100" dirty="0">
                <a:effectLst/>
                <a:latin typeface="Aptos" panose="020B0004020202020204" pitchFamily="34" charset="0"/>
                <a:ea typeface="Aptos" panose="020B0004020202020204" pitchFamily="34" charset="0"/>
                <a:cs typeface="Times New Roman" panose="02020603050405020304" pitchFamily="18" charset="0"/>
              </a:rPr>
              <a:t>forme un tout</a:t>
            </a:r>
            <a:r>
              <a:rPr lang="fr-FR" sz="2000" kern="100" dirty="0">
                <a:effectLst/>
                <a:latin typeface="Aptos" panose="020B0004020202020204" pitchFamily="34" charset="0"/>
                <a:ea typeface="Aptos" panose="020B0004020202020204" pitchFamily="34" charset="0"/>
                <a:cs typeface="Times New Roman" panose="02020603050405020304" pitchFamily="18" charset="0"/>
              </a:rPr>
              <a:t> ; elle possède en propre des caractéristiques qui l’individualisent et se suffit à elle-même. Il s’agit là d’</a:t>
            </a:r>
            <a:r>
              <a:rPr lang="fr-FR" sz="2000" b="1" i="1" kern="100" dirty="0">
                <a:effectLst/>
                <a:latin typeface="Aptos" panose="020B0004020202020204" pitchFamily="34" charset="0"/>
                <a:ea typeface="Aptos" panose="020B0004020202020204" pitchFamily="34" charset="0"/>
                <a:cs typeface="Times New Roman" panose="02020603050405020304" pitchFamily="18" charset="0"/>
              </a:rPr>
              <a:t>une</a:t>
            </a:r>
            <a:r>
              <a:rPr lang="fr-FR" sz="2000" kern="100" dirty="0">
                <a:effectLst/>
                <a:latin typeface="Aptos" panose="020B0004020202020204" pitchFamily="34" charset="0"/>
                <a:ea typeface="Aptos" panose="020B0004020202020204" pitchFamily="34" charset="0"/>
                <a:cs typeface="Times New Roman" panose="02020603050405020304" pitchFamily="18" charset="0"/>
              </a:rPr>
              <a:t> expérience » (idem).</a:t>
            </a:r>
          </a:p>
          <a:p>
            <a:pPr marL="0" indent="0">
              <a:buNone/>
            </a:pPr>
            <a:endParaRPr lang="fr-FR" dirty="0"/>
          </a:p>
        </p:txBody>
      </p:sp>
    </p:spTree>
    <p:extLst>
      <p:ext uri="{BB962C8B-B14F-4D97-AF65-F5344CB8AC3E}">
        <p14:creationId xmlns:p14="http://schemas.microsoft.com/office/powerpoint/2010/main" val="33136214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7BEFE4-D32C-BFA2-55D1-41E28C1B0C2A}"/>
              </a:ext>
            </a:extLst>
          </p:cNvPr>
          <p:cNvSpPr>
            <a:spLocks noGrp="1"/>
          </p:cNvSpPr>
          <p:nvPr>
            <p:ph type="title"/>
          </p:nvPr>
        </p:nvSpPr>
        <p:spPr>
          <a:xfrm>
            <a:off x="914400" y="365125"/>
            <a:ext cx="10515600" cy="675399"/>
          </a:xfrm>
        </p:spPr>
        <p:style>
          <a:lnRef idx="2">
            <a:schemeClr val="accent1"/>
          </a:lnRef>
          <a:fillRef idx="1">
            <a:schemeClr val="lt1"/>
          </a:fillRef>
          <a:effectRef idx="0">
            <a:schemeClr val="accent1"/>
          </a:effectRef>
          <a:fontRef idx="minor">
            <a:schemeClr val="dk1"/>
          </a:fontRef>
        </p:style>
        <p:txBody>
          <a:bodyPr>
            <a:normAutofit/>
          </a:bodyPr>
          <a:lstStyle/>
          <a:p>
            <a:pPr algn="ctr"/>
            <a:r>
              <a:rPr lang="fr-FR" sz="2400" b="1" i="1" dirty="0"/>
              <a:t>La lecture comme conduite esthétique selon Michèle Petit</a:t>
            </a:r>
            <a:endParaRPr lang="fr-FR" sz="2400" dirty="0"/>
          </a:p>
        </p:txBody>
      </p:sp>
      <p:sp>
        <p:nvSpPr>
          <p:cNvPr id="3" name="Espace réservé du contenu 2">
            <a:extLst>
              <a:ext uri="{FF2B5EF4-FFF2-40B4-BE49-F238E27FC236}">
                <a16:creationId xmlns:a16="http://schemas.microsoft.com/office/drawing/2014/main" id="{0AD1008E-FB21-B661-1E94-E454C8404F4E}"/>
              </a:ext>
            </a:extLst>
          </p:cNvPr>
          <p:cNvSpPr>
            <a:spLocks noGrp="1"/>
          </p:cNvSpPr>
          <p:nvPr>
            <p:ph sz="half" idx="1"/>
          </p:nvPr>
        </p:nvSpPr>
        <p:spPr>
          <a:xfrm>
            <a:off x="838200" y="1245476"/>
            <a:ext cx="5181600" cy="5247399"/>
          </a:xfrm>
        </p:spPr>
        <p:style>
          <a:lnRef idx="2">
            <a:schemeClr val="accent1">
              <a:shade val="15000"/>
            </a:schemeClr>
          </a:lnRef>
          <a:fillRef idx="1">
            <a:schemeClr val="accent1"/>
          </a:fillRef>
          <a:effectRef idx="0">
            <a:schemeClr val="accent1"/>
          </a:effectRef>
          <a:fontRef idx="minor">
            <a:schemeClr val="lt1"/>
          </a:fontRef>
        </p:style>
        <p:txBody>
          <a:bodyPr>
            <a:normAutofit fontScale="25000" lnSpcReduction="20000"/>
          </a:bodyPr>
          <a:lstStyle/>
          <a:p>
            <a:pPr algn="just">
              <a:lnSpc>
                <a:spcPct val="115000"/>
              </a:lnSpc>
              <a:spcAft>
                <a:spcPts val="800"/>
              </a:spcAft>
            </a:pPr>
            <a:r>
              <a:rPr lang="fr-FR" sz="7200" kern="100" dirty="0">
                <a:effectLst/>
                <a:latin typeface="Aptos" panose="020B0004020202020204" pitchFamily="34" charset="0"/>
                <a:ea typeface="Aptos" panose="020B0004020202020204" pitchFamily="34" charset="0"/>
                <a:cs typeface="Times New Roman" panose="02020603050405020304" pitchFamily="18" charset="0"/>
              </a:rPr>
              <a:t>« Plutôt que de voir dans la lecture un investissement pour des lendemains plus rentables, voyons-là comme </a:t>
            </a:r>
            <a:r>
              <a:rPr lang="fr-FR" sz="7200" b="1" kern="100" dirty="0">
                <a:effectLst/>
                <a:latin typeface="Aptos" panose="020B0004020202020204" pitchFamily="34" charset="0"/>
                <a:ea typeface="Aptos" panose="020B0004020202020204" pitchFamily="34" charset="0"/>
                <a:cs typeface="Times New Roman" panose="02020603050405020304" pitchFamily="18" charset="0"/>
              </a:rPr>
              <a:t>un espace où vivre un présent plus vaste,</a:t>
            </a:r>
            <a:r>
              <a:rPr lang="fr-FR" sz="7200" kern="100" dirty="0">
                <a:effectLst/>
                <a:latin typeface="Aptos" panose="020B0004020202020204" pitchFamily="34" charset="0"/>
                <a:ea typeface="Aptos" panose="020B0004020202020204" pitchFamily="34" charset="0"/>
                <a:cs typeface="Times New Roman" panose="02020603050405020304" pitchFamily="18" charset="0"/>
              </a:rPr>
              <a:t> plus intense, où s’accorder au monde, et aux autres, </a:t>
            </a:r>
            <a:r>
              <a:rPr lang="fr-FR" sz="7200" b="1" kern="100" dirty="0">
                <a:effectLst/>
                <a:latin typeface="Aptos" panose="020B0004020202020204" pitchFamily="34" charset="0"/>
                <a:ea typeface="Aptos" panose="020B0004020202020204" pitchFamily="34" charset="0"/>
                <a:cs typeface="Times New Roman" panose="02020603050405020304" pitchFamily="18" charset="0"/>
              </a:rPr>
              <a:t>avec un peu de poésie et d’intelligence </a:t>
            </a:r>
            <a:r>
              <a:rPr lang="fr-FR" sz="7200" kern="100" dirty="0">
                <a:effectLst/>
                <a:latin typeface="Aptos" panose="020B0004020202020204" pitchFamily="34" charset="0"/>
                <a:ea typeface="Aptos" panose="020B0004020202020204" pitchFamily="34" charset="0"/>
                <a:cs typeface="Times New Roman" panose="02020603050405020304" pitchFamily="18" charset="0"/>
              </a:rPr>
              <a:t>» (Michèle Petit, </a:t>
            </a:r>
            <a:r>
              <a:rPr lang="fr-FR" sz="7200" i="1" kern="100" dirty="0">
                <a:effectLst/>
                <a:latin typeface="Aptos" panose="020B0004020202020204" pitchFamily="34" charset="0"/>
                <a:ea typeface="Aptos" panose="020B0004020202020204" pitchFamily="34" charset="0"/>
                <a:cs typeface="Times New Roman" panose="02020603050405020304" pitchFamily="18" charset="0"/>
              </a:rPr>
              <a:t>Éloge de la lecture</a:t>
            </a:r>
            <a:r>
              <a:rPr lang="fr-FR" sz="7200" kern="100" dirty="0">
                <a:effectLst/>
                <a:latin typeface="Aptos" panose="020B0004020202020204" pitchFamily="34" charset="0"/>
                <a:ea typeface="Aptos" panose="020B0004020202020204" pitchFamily="34" charset="0"/>
                <a:cs typeface="Times New Roman" panose="02020603050405020304" pitchFamily="18" charset="0"/>
              </a:rPr>
              <a:t>, p. 12).</a:t>
            </a:r>
          </a:p>
          <a:p>
            <a:pPr algn="just">
              <a:lnSpc>
                <a:spcPct val="115000"/>
              </a:lnSpc>
              <a:spcAft>
                <a:spcPts val="800"/>
              </a:spcAft>
            </a:pPr>
            <a:r>
              <a:rPr lang="fr-FR" sz="7200" kern="100" dirty="0">
                <a:effectLst/>
                <a:latin typeface="Aptos" panose="020B0004020202020204" pitchFamily="34" charset="0"/>
                <a:ea typeface="Aptos" panose="020B0004020202020204" pitchFamily="34" charset="0"/>
                <a:cs typeface="Times New Roman" panose="02020603050405020304" pitchFamily="18" charset="0"/>
              </a:rPr>
              <a:t>« Ce dont il s’agit avec la lecture, mais aussi, plus largement, avec la transmission culturelle, et avec l’éducation artistique et culturelle, c’est avant tout de </a:t>
            </a:r>
            <a:r>
              <a:rPr lang="fr-FR" sz="7200" b="1" kern="100" dirty="0">
                <a:effectLst/>
                <a:latin typeface="Aptos" panose="020B0004020202020204" pitchFamily="34" charset="0"/>
                <a:ea typeface="Aptos" panose="020B0004020202020204" pitchFamily="34" charset="0"/>
                <a:cs typeface="Times New Roman" panose="02020603050405020304" pitchFamily="18" charset="0"/>
              </a:rPr>
              <a:t>construire cet espace plus habitable afin d’y trouver place </a:t>
            </a:r>
            <a:r>
              <a:rPr lang="fr-FR" sz="7200" kern="100" dirty="0">
                <a:effectLst/>
                <a:latin typeface="Aptos" panose="020B0004020202020204" pitchFamily="34" charset="0"/>
                <a:ea typeface="Aptos" panose="020B0004020202020204" pitchFamily="34" charset="0"/>
                <a:cs typeface="Times New Roman" panose="02020603050405020304" pitchFamily="18" charset="0"/>
              </a:rPr>
              <a:t>; de célébrer la vie au quotidien, de présenter le monde poétiquement ; d’inspirer à chacun des récits pour dire sa propre vie, sa propre histoire, entre les lignes lues ; de nourrir la pensée, former le « cœur intelligent » comme aurait dit  Hannah Arendt » (Michèle Petit,</a:t>
            </a:r>
            <a:r>
              <a:rPr lang="fr-FR" sz="7200" i="1" kern="100" dirty="0">
                <a:effectLst/>
                <a:latin typeface="Aptos" panose="020B0004020202020204" pitchFamily="34" charset="0"/>
                <a:ea typeface="Aptos" panose="020B0004020202020204" pitchFamily="34" charset="0"/>
                <a:cs typeface="Times New Roman" panose="02020603050405020304" pitchFamily="18" charset="0"/>
              </a:rPr>
              <a:t> Idem</a:t>
            </a:r>
            <a:r>
              <a:rPr lang="fr-FR" sz="7200" kern="100" dirty="0">
                <a:effectLst/>
                <a:latin typeface="Aptos" panose="020B0004020202020204" pitchFamily="34" charset="0"/>
                <a:ea typeface="Aptos" panose="020B0004020202020204" pitchFamily="34" charset="0"/>
                <a:cs typeface="Times New Roman" panose="02020603050405020304" pitchFamily="18" charset="0"/>
              </a:rPr>
              <a:t>, p. 13).</a:t>
            </a:r>
          </a:p>
          <a:p>
            <a:endParaRPr lang="fr-FR" dirty="0"/>
          </a:p>
        </p:txBody>
      </p:sp>
      <p:sp>
        <p:nvSpPr>
          <p:cNvPr id="4" name="Espace réservé du contenu 3">
            <a:extLst>
              <a:ext uri="{FF2B5EF4-FFF2-40B4-BE49-F238E27FC236}">
                <a16:creationId xmlns:a16="http://schemas.microsoft.com/office/drawing/2014/main" id="{764D0D58-C40B-F8DA-5C39-28A8AC720C41}"/>
              </a:ext>
            </a:extLst>
          </p:cNvPr>
          <p:cNvSpPr>
            <a:spLocks noGrp="1"/>
          </p:cNvSpPr>
          <p:nvPr>
            <p:ph sz="half" idx="2"/>
          </p:nvPr>
        </p:nvSpPr>
        <p:spPr>
          <a:xfrm>
            <a:off x="6172200" y="1245476"/>
            <a:ext cx="5181600" cy="5247399"/>
          </a:xfrm>
        </p:spPr>
        <p:style>
          <a:lnRef idx="3">
            <a:schemeClr val="lt1"/>
          </a:lnRef>
          <a:fillRef idx="1">
            <a:schemeClr val="accent4"/>
          </a:fillRef>
          <a:effectRef idx="1">
            <a:schemeClr val="accent4"/>
          </a:effectRef>
          <a:fontRef idx="minor">
            <a:schemeClr val="lt1"/>
          </a:fontRef>
        </p:style>
        <p:txBody>
          <a:bodyPr>
            <a:normAutofit fontScale="25000" lnSpcReduction="20000"/>
          </a:bodyPr>
          <a:lstStyle/>
          <a:p>
            <a:pPr marL="0" indent="0">
              <a:buNone/>
            </a:pPr>
            <a:endParaRPr lang="fr-FR"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fr-FR" sz="3800" kern="100" dirty="0">
              <a:latin typeface="Aptos" panose="020B0004020202020204" pitchFamily="34" charset="0"/>
              <a:ea typeface="Aptos" panose="020B0004020202020204" pitchFamily="34" charset="0"/>
              <a:cs typeface="Times New Roman" panose="02020603050405020304" pitchFamily="18" charset="0"/>
            </a:endParaRPr>
          </a:p>
          <a:p>
            <a:r>
              <a:rPr lang="fr-FR" sz="9600" kern="100" dirty="0">
                <a:latin typeface="Aptos" panose="020B0004020202020204" pitchFamily="34" charset="0"/>
                <a:ea typeface="Aptos" panose="020B0004020202020204" pitchFamily="34" charset="0"/>
                <a:cs typeface="Times New Roman" panose="02020603050405020304" pitchFamily="18" charset="0"/>
              </a:rPr>
              <a:t> Aujourd’hui, il est peut-être plus que temps de rappeler que </a:t>
            </a:r>
            <a:r>
              <a:rPr lang="fr-FR" sz="9600" b="1" kern="100" dirty="0">
                <a:latin typeface="Aptos" panose="020B0004020202020204" pitchFamily="34" charset="0"/>
                <a:ea typeface="Aptos" panose="020B0004020202020204" pitchFamily="34" charset="0"/>
                <a:cs typeface="Times New Roman" panose="02020603050405020304" pitchFamily="18" charset="0"/>
              </a:rPr>
              <a:t>nous sommes des animaux poétiques </a:t>
            </a:r>
            <a:r>
              <a:rPr lang="fr-FR" sz="9600" kern="100" dirty="0">
                <a:latin typeface="Aptos" panose="020B0004020202020204" pitchFamily="34" charset="0"/>
                <a:ea typeface="Aptos" panose="020B0004020202020204" pitchFamily="34" charset="0"/>
                <a:cs typeface="Times New Roman" panose="02020603050405020304" pitchFamily="18" charset="0"/>
              </a:rPr>
              <a:t>et que, dès le plus jeune âge, nous avons besoin de la littérature, orale, et écrite, de l’art, de la science, pour habiter le monde qui nous entoure, y trouver lieu… Nous avons besoin de l’art et de la littérature parce que l’une et l’autre nous renvoient aussi des tableaux de nos paysages intérieurs par des voies détournées, métaphoriques, qui </a:t>
            </a:r>
            <a:r>
              <a:rPr lang="fr-FR" sz="9600" b="1" kern="100" dirty="0">
                <a:latin typeface="Aptos" panose="020B0004020202020204" pitchFamily="34" charset="0"/>
                <a:ea typeface="Aptos" panose="020B0004020202020204" pitchFamily="34" charset="0"/>
                <a:cs typeface="Times New Roman" panose="02020603050405020304" pitchFamily="18" charset="0"/>
              </a:rPr>
              <a:t>donnent forme à ce qui était infigurable, impensable </a:t>
            </a:r>
            <a:r>
              <a:rPr lang="fr-FR" sz="9600" kern="100" dirty="0">
                <a:latin typeface="Aptos" panose="020B0004020202020204" pitchFamily="34" charset="0"/>
                <a:ea typeface="Aptos" panose="020B0004020202020204" pitchFamily="34" charset="0"/>
                <a:cs typeface="Times New Roman" panose="02020603050405020304" pitchFamily="18" charset="0"/>
              </a:rPr>
              <a:t>» (p. 9)</a:t>
            </a:r>
          </a:p>
          <a:p>
            <a:pPr marL="0" indent="0">
              <a:buNone/>
            </a:pPr>
            <a:endParaRPr lang="fr-FR" dirty="0"/>
          </a:p>
        </p:txBody>
      </p:sp>
    </p:spTree>
    <p:extLst>
      <p:ext uri="{BB962C8B-B14F-4D97-AF65-F5344CB8AC3E}">
        <p14:creationId xmlns:p14="http://schemas.microsoft.com/office/powerpoint/2010/main" val="16710110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62000" y="372946"/>
            <a:ext cx="10515600" cy="616182"/>
          </a:xfrm>
        </p:spPr>
        <p:style>
          <a:lnRef idx="2">
            <a:schemeClr val="accent1"/>
          </a:lnRef>
          <a:fillRef idx="1">
            <a:schemeClr val="lt1"/>
          </a:fillRef>
          <a:effectRef idx="0">
            <a:schemeClr val="accent1"/>
          </a:effectRef>
          <a:fontRef idx="minor">
            <a:schemeClr val="dk1"/>
          </a:fontRef>
        </p:style>
        <p:txBody>
          <a:bodyPr>
            <a:normAutofit/>
          </a:bodyPr>
          <a:lstStyle/>
          <a:p>
            <a:pPr algn="ctr"/>
            <a:r>
              <a:rPr lang="fr-FR" sz="2400" b="1" i="1" dirty="0"/>
              <a:t>Lecture et individuation</a:t>
            </a:r>
          </a:p>
        </p:txBody>
      </p:sp>
      <p:sp>
        <p:nvSpPr>
          <p:cNvPr id="3" name="Espace réservé du contenu 2"/>
          <p:cNvSpPr>
            <a:spLocks noGrp="1"/>
          </p:cNvSpPr>
          <p:nvPr>
            <p:ph sz="half" idx="1"/>
          </p:nvPr>
        </p:nvSpPr>
        <p:spPr>
          <a:xfrm>
            <a:off x="838200" y="1248937"/>
            <a:ext cx="5181600" cy="5345046"/>
          </a:xfrm>
        </p:spPr>
        <p:style>
          <a:lnRef idx="2">
            <a:schemeClr val="accent1">
              <a:shade val="15000"/>
            </a:schemeClr>
          </a:lnRef>
          <a:fillRef idx="1">
            <a:schemeClr val="accent1"/>
          </a:fillRef>
          <a:effectRef idx="0">
            <a:schemeClr val="accent1"/>
          </a:effectRef>
          <a:fontRef idx="minor">
            <a:schemeClr val="lt1"/>
          </a:fontRef>
        </p:style>
        <p:txBody>
          <a:bodyPr>
            <a:noAutofit/>
          </a:bodyPr>
          <a:lstStyle/>
          <a:p>
            <a:r>
              <a:rPr lang="fr-FR" sz="2400" dirty="0"/>
              <a:t>Selon une définition simple, l'</a:t>
            </a:r>
            <a:r>
              <a:rPr lang="fr-FR" sz="2400" b="1" dirty="0"/>
              <a:t>individuation</a:t>
            </a:r>
            <a:r>
              <a:rPr lang="fr-FR" sz="2400" dirty="0"/>
              <a:t> est « </a:t>
            </a:r>
            <a:r>
              <a:rPr lang="fr-FR" sz="2400" i="1" dirty="0"/>
              <a:t>un processus par lequel une personne devient consciente de son individualité</a:t>
            </a:r>
            <a:r>
              <a:rPr lang="fr-FR" sz="2400" dirty="0"/>
              <a:t> ».</a:t>
            </a:r>
          </a:p>
          <a:p>
            <a:r>
              <a:rPr lang="fr-FR" sz="2400" dirty="0"/>
              <a:t> Ou encore, l'</a:t>
            </a:r>
            <a:r>
              <a:rPr lang="fr-FR" sz="2400" b="1" dirty="0"/>
              <a:t>individuation</a:t>
            </a:r>
            <a:r>
              <a:rPr lang="fr-FR" sz="2400" dirty="0"/>
              <a:t> est « </a:t>
            </a:r>
            <a:r>
              <a:rPr lang="fr-FR" sz="2400" i="1" dirty="0"/>
              <a:t>le processus psychologique qui fait d'un être humain un « individu » — une personnalité unique, indivisible, un homme total</a:t>
            </a:r>
            <a:r>
              <a:rPr lang="fr-FR" sz="2400" dirty="0"/>
              <a:t> ».</a:t>
            </a:r>
          </a:p>
          <a:p>
            <a:endParaRPr lang="fr-FR" sz="2400" dirty="0"/>
          </a:p>
          <a:p>
            <a:pPr algn="r">
              <a:buFont typeface="Wingdings" charset="2"/>
              <a:buChar char="Ø"/>
            </a:pPr>
            <a:r>
              <a:rPr lang="fr-FR" sz="2400" b="1" i="1" dirty="0"/>
              <a:t> Mais l’individuation n’est pas l’individualisation</a:t>
            </a:r>
            <a:endParaRPr lang="fr-FR" sz="2400" dirty="0"/>
          </a:p>
        </p:txBody>
      </p:sp>
      <p:sp>
        <p:nvSpPr>
          <p:cNvPr id="4" name="Espace réservé du contenu 3"/>
          <p:cNvSpPr>
            <a:spLocks noGrp="1"/>
          </p:cNvSpPr>
          <p:nvPr>
            <p:ph sz="half" idx="2"/>
          </p:nvPr>
        </p:nvSpPr>
        <p:spPr>
          <a:xfrm>
            <a:off x="6096000" y="1248937"/>
            <a:ext cx="5181600" cy="5345046"/>
          </a:xfrm>
        </p:spPr>
        <p:style>
          <a:lnRef idx="3">
            <a:schemeClr val="lt1"/>
          </a:lnRef>
          <a:fillRef idx="1">
            <a:schemeClr val="accent4"/>
          </a:fillRef>
          <a:effectRef idx="1">
            <a:schemeClr val="accent4"/>
          </a:effectRef>
          <a:fontRef idx="minor">
            <a:schemeClr val="lt1"/>
          </a:fontRef>
        </p:style>
        <p:txBody>
          <a:bodyPr>
            <a:noAutofit/>
          </a:bodyPr>
          <a:lstStyle/>
          <a:p>
            <a:pPr algn="just">
              <a:lnSpc>
                <a:spcPct val="115000"/>
              </a:lnSpc>
              <a:spcAft>
                <a:spcPts val="800"/>
              </a:spcAft>
            </a:pPr>
            <a:r>
              <a:rPr lang="fr-FR" sz="20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Le lecteur « veut se différencier dans sa lecture, se dissocier du héros, se nuancer, protester de sa propre singularité… mais aussi bien s’y reconnaître semblable, s’y banaliser, voire s’y dissoudre…» (Marielle Macé, </a:t>
            </a:r>
            <a:r>
              <a:rPr lang="fr-FR" sz="2000" i="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Idem</a:t>
            </a:r>
            <a:r>
              <a:rPr lang="fr-FR" sz="20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 p. 19.</a:t>
            </a:r>
            <a:endParaRPr lang="fr-FR" sz="20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00"/>
              </a:spcAft>
            </a:pPr>
            <a:r>
              <a:rPr lang="fr-FR" sz="20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 La pratique littéraire combat ici subtilement les prescriptions médiatiques de distinction, qui supposent des identités élémentaires, victorieuses et déjà accomplies : « </a:t>
            </a:r>
            <a:r>
              <a:rPr lang="fr-FR" sz="2000" i="1" kern="100" dirty="0" err="1">
                <a:solidFill>
                  <a:srgbClr val="000000"/>
                </a:solidFill>
                <a:effectLst/>
                <a:latin typeface="Aptos" panose="020B0004020202020204" pitchFamily="34" charset="0"/>
                <a:ea typeface="Aptos" panose="020B0004020202020204" pitchFamily="34" charset="0"/>
                <a:cs typeface="Times New Roman" panose="02020603050405020304" pitchFamily="18" charset="0"/>
              </a:rPr>
              <a:t>be</a:t>
            </a:r>
            <a:r>
              <a:rPr lang="fr-FR" sz="2000" i="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 </a:t>
            </a:r>
            <a:r>
              <a:rPr lang="fr-FR" sz="2000" i="1" kern="100" dirty="0" err="1">
                <a:solidFill>
                  <a:srgbClr val="000000"/>
                </a:solidFill>
                <a:effectLst/>
                <a:latin typeface="Aptos" panose="020B0004020202020204" pitchFamily="34" charset="0"/>
                <a:ea typeface="Aptos" panose="020B0004020202020204" pitchFamily="34" charset="0"/>
                <a:cs typeface="Times New Roman" panose="02020603050405020304" pitchFamily="18" charset="0"/>
              </a:rPr>
              <a:t>yourself</a:t>
            </a:r>
            <a:r>
              <a:rPr lang="fr-FR" sz="2000" i="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 !</a:t>
            </a:r>
            <a:r>
              <a:rPr lang="fr-FR" sz="20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 »…L’individu : ce qui se donne sans contours, qui se fait et se défait en permanence… » (p. 19/20).</a:t>
            </a:r>
            <a:endParaRPr lang="fr-FR" sz="2000" kern="100" dirty="0">
              <a:effectLst/>
              <a:latin typeface="Aptos" panose="020B0004020202020204" pitchFamily="34" charset="0"/>
              <a:ea typeface="Aptos" panose="020B0004020202020204" pitchFamily="34" charset="0"/>
              <a:cs typeface="Times New Roman" panose="02020603050405020304" pitchFamily="18" charset="0"/>
            </a:endParaRPr>
          </a:p>
          <a:p>
            <a:r>
              <a:rPr lang="fr-FR" sz="2000" b="1" i="1" dirty="0"/>
              <a:t>.</a:t>
            </a:r>
          </a:p>
        </p:txBody>
      </p:sp>
    </p:spTree>
    <p:extLst>
      <p:ext uri="{BB962C8B-B14F-4D97-AF65-F5344CB8AC3E}">
        <p14:creationId xmlns:p14="http://schemas.microsoft.com/office/powerpoint/2010/main" val="7944441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6"/>
            <a:ext cx="10515600" cy="415459"/>
          </a:xfrm>
        </p:spPr>
        <p:style>
          <a:lnRef idx="2">
            <a:schemeClr val="accent1"/>
          </a:lnRef>
          <a:fillRef idx="1">
            <a:schemeClr val="lt1"/>
          </a:fillRef>
          <a:effectRef idx="0">
            <a:schemeClr val="accent1"/>
          </a:effectRef>
          <a:fontRef idx="minor">
            <a:schemeClr val="dk1"/>
          </a:fontRef>
        </p:style>
        <p:txBody>
          <a:bodyPr>
            <a:normAutofit fontScale="90000"/>
          </a:bodyPr>
          <a:lstStyle/>
          <a:p>
            <a:pPr algn="ctr"/>
            <a:r>
              <a:rPr lang="fr-FR" sz="3200" b="1" dirty="0"/>
              <a:t>Individuation et ouverture</a:t>
            </a:r>
            <a:r>
              <a:rPr lang="fr-FR" sz="3200" dirty="0"/>
              <a:t>  : </a:t>
            </a:r>
            <a:r>
              <a:rPr lang="fr-FR" sz="3200" b="1" i="1" dirty="0"/>
              <a:t>métastabilité</a:t>
            </a:r>
          </a:p>
        </p:txBody>
      </p:sp>
      <p:sp>
        <p:nvSpPr>
          <p:cNvPr id="3" name="Espace réservé du contenu 2"/>
          <p:cNvSpPr>
            <a:spLocks noGrp="1"/>
          </p:cNvSpPr>
          <p:nvPr>
            <p:ph sz="half" idx="1"/>
          </p:nvPr>
        </p:nvSpPr>
        <p:spPr>
          <a:xfrm>
            <a:off x="838200" y="959006"/>
            <a:ext cx="5181600" cy="5533868"/>
          </a:xfrm>
        </p:spPr>
        <p:style>
          <a:lnRef idx="3">
            <a:schemeClr val="lt1"/>
          </a:lnRef>
          <a:fillRef idx="1">
            <a:schemeClr val="accent1"/>
          </a:fillRef>
          <a:effectRef idx="1">
            <a:schemeClr val="accent1"/>
          </a:effectRef>
          <a:fontRef idx="minor">
            <a:schemeClr val="lt1"/>
          </a:fontRef>
        </p:style>
        <p:txBody>
          <a:bodyPr>
            <a:normAutofit fontScale="25000" lnSpcReduction="20000"/>
          </a:bodyPr>
          <a:lstStyle/>
          <a:p>
            <a:pPr>
              <a:buFont typeface="Courier New" panose="02070309020205020404" pitchFamily="49" charset="0"/>
              <a:buChar char="o"/>
            </a:pPr>
            <a:r>
              <a:rPr lang="fr-FR" sz="9600" dirty="0"/>
              <a:t>Le processus d’individuation est un processus toujours ouvert</a:t>
            </a:r>
            <a:r>
              <a:rPr lang="fr-FR" sz="9600" b="1" dirty="0"/>
              <a:t>. En tant qu’individu, nous sommes ce </a:t>
            </a:r>
            <a:r>
              <a:rPr lang="fr-FR" sz="9600" b="1" i="1" dirty="0"/>
              <a:t>processus ouvert à la transformation</a:t>
            </a:r>
            <a:r>
              <a:rPr lang="fr-FR" sz="9600" dirty="0"/>
              <a:t>. L’individu n’est pas une forme stable, fermée. </a:t>
            </a:r>
          </a:p>
          <a:p>
            <a:endParaRPr lang="fr-FR" sz="9600" dirty="0"/>
          </a:p>
          <a:p>
            <a:r>
              <a:rPr lang="fr-FR" sz="9600" dirty="0"/>
              <a:t>L’individu véritable n’est pas l’individu constitué et figé, mais </a:t>
            </a:r>
            <a:r>
              <a:rPr lang="fr-FR" sz="9600" i="1" dirty="0"/>
              <a:t>le </a:t>
            </a:r>
            <a:r>
              <a:rPr lang="fr-FR" sz="9600" b="1" i="1" dirty="0"/>
              <a:t>processus même de l’individuation</a:t>
            </a:r>
            <a:r>
              <a:rPr lang="fr-FR" sz="9600" dirty="0"/>
              <a:t> </a:t>
            </a:r>
          </a:p>
          <a:p>
            <a:endParaRPr lang="fr-FR" sz="9600" dirty="0"/>
          </a:p>
          <a:p>
            <a:r>
              <a:rPr lang="fr-FR" sz="9600" dirty="0"/>
              <a:t>Toute individualité, selon Simondon, est dans un </a:t>
            </a:r>
            <a:r>
              <a:rPr lang="fr-FR" sz="9600" b="1" dirty="0"/>
              <a:t>état « métastable ». </a:t>
            </a:r>
          </a:p>
          <a:p>
            <a:r>
              <a:rPr lang="fr-FR" sz="8000" b="1" dirty="0"/>
              <a:t>un individu n’est pas complètement individué, il maintient en lui-même une part de métastabilité, d’indéterminé, d’irrésolu </a:t>
            </a:r>
            <a:r>
              <a:rPr lang="fr-FR" sz="8000" dirty="0"/>
              <a:t>qui est la condition de ses rencontres futures</a:t>
            </a:r>
          </a:p>
          <a:p>
            <a:endParaRPr lang="fr-FR" dirty="0"/>
          </a:p>
        </p:txBody>
      </p:sp>
      <p:sp>
        <p:nvSpPr>
          <p:cNvPr id="4" name="Espace réservé du contenu 3"/>
          <p:cNvSpPr>
            <a:spLocks noGrp="1"/>
          </p:cNvSpPr>
          <p:nvPr>
            <p:ph sz="half" idx="2"/>
          </p:nvPr>
        </p:nvSpPr>
        <p:spPr>
          <a:xfrm>
            <a:off x="6172200" y="959006"/>
            <a:ext cx="5181600" cy="5533868"/>
          </a:xfrm>
        </p:spPr>
        <p:style>
          <a:lnRef idx="3">
            <a:schemeClr val="lt1"/>
          </a:lnRef>
          <a:fillRef idx="1">
            <a:schemeClr val="accent4"/>
          </a:fillRef>
          <a:effectRef idx="1">
            <a:schemeClr val="accent4"/>
          </a:effectRef>
          <a:fontRef idx="minor">
            <a:schemeClr val="lt1"/>
          </a:fontRef>
        </p:style>
        <p:txBody>
          <a:bodyPr>
            <a:normAutofit fontScale="25000" lnSpcReduction="20000"/>
          </a:bodyPr>
          <a:lstStyle/>
          <a:p>
            <a:pPr marL="0" indent="0" algn="ctr">
              <a:buNone/>
            </a:pPr>
            <a:r>
              <a:rPr lang="fr-FR" sz="9600" b="1" u="sng" dirty="0"/>
              <a:t>Trajectoires d’individuation :</a:t>
            </a:r>
            <a:r>
              <a:rPr lang="fr-FR" sz="9600" u="sng" dirty="0"/>
              <a:t> </a:t>
            </a:r>
          </a:p>
          <a:p>
            <a:pPr marL="0" indent="0">
              <a:buNone/>
            </a:pPr>
            <a:r>
              <a:rPr lang="fr-FR" sz="9600" dirty="0"/>
              <a:t>Une notion proposée par Morizot qui éclaire </a:t>
            </a:r>
            <a:r>
              <a:rPr lang="fr-FR" sz="9600" b="1" dirty="0"/>
              <a:t>assez bien l’effet éducatif de la rencontre avec l’art.</a:t>
            </a:r>
            <a:br>
              <a:rPr lang="fr-FR" sz="9600" b="1" dirty="0"/>
            </a:br>
            <a:br>
              <a:rPr lang="fr-FR" sz="9600" b="1" dirty="0"/>
            </a:br>
            <a:r>
              <a:rPr lang="fr-FR" sz="9600" b="1" dirty="0"/>
              <a:t>Elle fonctionne également pour comprendre les effets de la rencontre avec le livre, la lecture.</a:t>
            </a:r>
          </a:p>
          <a:p>
            <a:pPr marL="0" indent="0">
              <a:buNone/>
            </a:pPr>
            <a:endParaRPr lang="fr-FR" sz="9600" b="1" u="sng" dirty="0"/>
          </a:p>
          <a:p>
            <a:pPr marL="0" indent="0">
              <a:buNone/>
            </a:pPr>
            <a:r>
              <a:rPr lang="fr-FR" sz="9600" dirty="0"/>
              <a:t>« Une trajectoire d’individuation est constituée de </a:t>
            </a:r>
            <a:r>
              <a:rPr lang="fr-FR" sz="9600" b="1" dirty="0"/>
              <a:t>rencontres individuantes successives</a:t>
            </a:r>
            <a:r>
              <a:rPr lang="fr-FR" sz="9600" dirty="0"/>
              <a:t> qui ont induit la formation en chacun de structurations intérieures, qui constituent ses manières de sentir, agir, concevoir, percevoir..</a:t>
            </a:r>
          </a:p>
          <a:p>
            <a:pPr marL="0" indent="0">
              <a:buNone/>
            </a:pPr>
            <a:endParaRPr lang="fr-FR" sz="9600" u="sng" dirty="0"/>
          </a:p>
        </p:txBody>
      </p:sp>
    </p:spTree>
    <p:extLst>
      <p:ext uri="{BB962C8B-B14F-4D97-AF65-F5344CB8AC3E}">
        <p14:creationId xmlns:p14="http://schemas.microsoft.com/office/powerpoint/2010/main" val="6497910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Image 1">
            <a:extLst>
              <a:ext uri="{FF2B5EF4-FFF2-40B4-BE49-F238E27FC236}">
                <a16:creationId xmlns:a16="http://schemas.microsoft.com/office/drawing/2014/main" id="{D281E897-46AE-7BA0-3441-CF7C8B38887D}"/>
              </a:ext>
            </a:extLst>
          </p:cNvPr>
          <p:cNvPicPr>
            <a:picLocks noChangeAspect="1"/>
          </p:cNvPicPr>
          <p:nvPr/>
        </p:nvPicPr>
        <p:blipFill>
          <a:blip r:embed="rId2"/>
          <a:srcRect t="19658"/>
          <a:stretch/>
        </p:blipFill>
        <p:spPr>
          <a:xfrm>
            <a:off x="20" y="1282"/>
            <a:ext cx="12191980" cy="6856718"/>
          </a:xfrm>
          <a:prstGeom prst="rect">
            <a:avLst/>
          </a:prstGeom>
        </p:spPr>
      </p:pic>
    </p:spTree>
    <p:extLst>
      <p:ext uri="{BB962C8B-B14F-4D97-AF65-F5344CB8AC3E}">
        <p14:creationId xmlns:p14="http://schemas.microsoft.com/office/powerpoint/2010/main" val="37164573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84097"/>
            <a:ext cx="10515600" cy="593880"/>
          </a:xfrm>
        </p:spPr>
        <p:style>
          <a:lnRef idx="2">
            <a:schemeClr val="accent1"/>
          </a:lnRef>
          <a:fillRef idx="1">
            <a:schemeClr val="lt1"/>
          </a:fillRef>
          <a:effectRef idx="0">
            <a:schemeClr val="accent1"/>
          </a:effectRef>
          <a:fontRef idx="minor">
            <a:schemeClr val="dk1"/>
          </a:fontRef>
        </p:style>
        <p:txBody>
          <a:bodyPr>
            <a:normAutofit/>
          </a:bodyPr>
          <a:lstStyle/>
          <a:p>
            <a:pPr algn="ctr"/>
            <a:r>
              <a:rPr lang="fr-FR" sz="2400" b="1" i="1" dirty="0"/>
              <a:t>L’individuation engage aussi le collectif</a:t>
            </a:r>
            <a:r>
              <a:rPr lang="fr-FR" sz="2400" i="1" dirty="0"/>
              <a:t> </a:t>
            </a:r>
          </a:p>
        </p:txBody>
      </p:sp>
      <p:sp>
        <p:nvSpPr>
          <p:cNvPr id="3" name="Espace réservé du contenu 2"/>
          <p:cNvSpPr>
            <a:spLocks noGrp="1"/>
          </p:cNvSpPr>
          <p:nvPr>
            <p:ph sz="half" idx="1"/>
          </p:nvPr>
        </p:nvSpPr>
        <p:spPr>
          <a:xfrm>
            <a:off x="838200" y="1159727"/>
            <a:ext cx="5181600" cy="5017236"/>
          </a:xfrm>
        </p:spPr>
        <p:style>
          <a:lnRef idx="3">
            <a:schemeClr val="lt1"/>
          </a:lnRef>
          <a:fillRef idx="1">
            <a:schemeClr val="accent1"/>
          </a:fillRef>
          <a:effectRef idx="1">
            <a:schemeClr val="accent1"/>
          </a:effectRef>
          <a:fontRef idx="minor">
            <a:schemeClr val="lt1"/>
          </a:fontRef>
        </p:style>
        <p:txBody>
          <a:bodyPr>
            <a:normAutofit fontScale="92500" lnSpcReduction="20000"/>
          </a:bodyPr>
          <a:lstStyle/>
          <a:p>
            <a:r>
              <a:rPr lang="fr-FR" dirty="0"/>
              <a:t>« </a:t>
            </a:r>
            <a:r>
              <a:rPr lang="fr-FR" b="1" dirty="0"/>
              <a:t>L’individuation n’est pas l’individualisation </a:t>
            </a:r>
            <a:r>
              <a:rPr lang="fr-FR" dirty="0"/>
              <a:t>: ce qu’elle produit, par exemple dans la rencontre avec l’art, c’est </a:t>
            </a:r>
            <a:r>
              <a:rPr lang="fr-FR" i="1" dirty="0"/>
              <a:t>un corps plus sensible, un corps reconfiguré et enrichi dans on appareil de disponibilité au monde,</a:t>
            </a:r>
            <a:r>
              <a:rPr lang="fr-FR" dirty="0"/>
              <a:t> et pas un sujet plus singularisé » (Morizot, p. 90).</a:t>
            </a:r>
          </a:p>
          <a:p>
            <a:endParaRPr lang="fr-FR" dirty="0"/>
          </a:p>
          <a:p>
            <a:r>
              <a:rPr lang="fr-FR" b="1" dirty="0"/>
              <a:t>L’individuation est aussi collective</a:t>
            </a:r>
            <a:r>
              <a:rPr lang="fr-FR" dirty="0"/>
              <a:t> chez Simondon. </a:t>
            </a:r>
          </a:p>
          <a:p>
            <a:pPr algn="r">
              <a:buFont typeface="Wingdings" charset="2"/>
              <a:buChar char="Ø"/>
            </a:pPr>
            <a:r>
              <a:rPr lang="fr-FR" dirty="0"/>
              <a:t>Voir l’ouvrage </a:t>
            </a:r>
            <a:r>
              <a:rPr lang="fr-FR" i="1" dirty="0"/>
              <a:t>L’individuation psychique et collective</a:t>
            </a:r>
            <a:r>
              <a:rPr lang="fr-FR" dirty="0"/>
              <a:t>, Aubier, 1989, 2007.</a:t>
            </a:r>
          </a:p>
          <a:p>
            <a:endParaRPr lang="fr-FR" dirty="0"/>
          </a:p>
        </p:txBody>
      </p:sp>
      <p:sp>
        <p:nvSpPr>
          <p:cNvPr id="4" name="Espace réservé du contenu 3"/>
          <p:cNvSpPr>
            <a:spLocks noGrp="1"/>
          </p:cNvSpPr>
          <p:nvPr>
            <p:ph sz="half" idx="2"/>
          </p:nvPr>
        </p:nvSpPr>
        <p:spPr>
          <a:xfrm>
            <a:off x="6172200" y="1159727"/>
            <a:ext cx="5181600" cy="5017236"/>
          </a:xfrm>
        </p:spPr>
        <p:style>
          <a:lnRef idx="3">
            <a:schemeClr val="lt1"/>
          </a:lnRef>
          <a:fillRef idx="1">
            <a:schemeClr val="accent4"/>
          </a:fillRef>
          <a:effectRef idx="1">
            <a:schemeClr val="accent4"/>
          </a:effectRef>
          <a:fontRef idx="minor">
            <a:schemeClr val="lt1"/>
          </a:fontRef>
        </p:style>
        <p:txBody>
          <a:bodyPr>
            <a:normAutofit fontScale="92500" lnSpcReduction="20000"/>
          </a:bodyPr>
          <a:lstStyle/>
          <a:p>
            <a:pPr marL="0" indent="0">
              <a:buNone/>
            </a:pPr>
            <a:endParaRPr lang="fr-FR" dirty="0"/>
          </a:p>
          <a:p>
            <a:pPr marL="0" indent="0">
              <a:buNone/>
            </a:pPr>
            <a:r>
              <a:rPr lang="fr-FR" dirty="0"/>
              <a:t>« Les </a:t>
            </a:r>
            <a:r>
              <a:rPr lang="fr-FR" b="1" dirty="0"/>
              <a:t>phases d’individuation esthétique</a:t>
            </a:r>
            <a:r>
              <a:rPr lang="fr-FR" dirty="0"/>
              <a:t> n’ont pas pour fonction de nous différencier les uns des autres, mais souvent de </a:t>
            </a:r>
            <a:r>
              <a:rPr lang="fr-FR" b="1" dirty="0"/>
              <a:t>nous </a:t>
            </a:r>
            <a:r>
              <a:rPr lang="fr-FR" b="1" i="1" dirty="0"/>
              <a:t>relier</a:t>
            </a:r>
            <a:r>
              <a:rPr lang="fr-FR" b="1" dirty="0"/>
              <a:t> les uns aux autres</a:t>
            </a:r>
            <a:r>
              <a:rPr lang="fr-FR" dirty="0"/>
              <a:t>, par le biais du fait qu’elles sont collectives, et qu’elles configurent de manière partagée des pans encore non individués en nous. Ce faisant, </a:t>
            </a:r>
            <a:r>
              <a:rPr lang="fr-FR" b="1" dirty="0"/>
              <a:t>elles créent bien plus des collectifs multiples entre des êtres hétérogènes que de différences entre des sujets uniques </a:t>
            </a:r>
            <a:r>
              <a:rPr lang="fr-FR" dirty="0"/>
              <a:t>comme des flocons de neige » (Morizot  p. 90).</a:t>
            </a:r>
          </a:p>
          <a:p>
            <a:endParaRPr lang="fr-FR" dirty="0"/>
          </a:p>
        </p:txBody>
      </p:sp>
    </p:spTree>
    <p:extLst>
      <p:ext uri="{BB962C8B-B14F-4D97-AF65-F5344CB8AC3E}">
        <p14:creationId xmlns:p14="http://schemas.microsoft.com/office/powerpoint/2010/main" val="16980414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179294"/>
            <a:ext cx="10515600" cy="501743"/>
          </a:xfrm>
        </p:spPr>
        <p:style>
          <a:lnRef idx="2">
            <a:schemeClr val="accent1"/>
          </a:lnRef>
          <a:fillRef idx="1">
            <a:schemeClr val="lt1"/>
          </a:fillRef>
          <a:effectRef idx="0">
            <a:schemeClr val="accent1"/>
          </a:effectRef>
          <a:fontRef idx="minor">
            <a:schemeClr val="dk1"/>
          </a:fontRef>
        </p:style>
        <p:txBody>
          <a:bodyPr>
            <a:normAutofit/>
          </a:bodyPr>
          <a:lstStyle/>
          <a:p>
            <a:pPr algn="ctr"/>
            <a:r>
              <a:rPr lang="fr-FR" sz="2400" b="1" i="1" dirty="0"/>
              <a:t>Une rencontre nécessairement singulière</a:t>
            </a:r>
          </a:p>
        </p:txBody>
      </p:sp>
      <p:sp>
        <p:nvSpPr>
          <p:cNvPr id="3" name="Espace réservé du contenu 2"/>
          <p:cNvSpPr>
            <a:spLocks noGrp="1"/>
          </p:cNvSpPr>
          <p:nvPr>
            <p:ph sz="half" idx="1"/>
          </p:nvPr>
        </p:nvSpPr>
        <p:spPr>
          <a:xfrm>
            <a:off x="838200" y="869795"/>
            <a:ext cx="5181600" cy="5988204"/>
          </a:xfrm>
        </p:spPr>
        <p:style>
          <a:lnRef idx="3">
            <a:schemeClr val="lt1"/>
          </a:lnRef>
          <a:fillRef idx="1">
            <a:schemeClr val="accent1"/>
          </a:fillRef>
          <a:effectRef idx="1">
            <a:schemeClr val="accent1"/>
          </a:effectRef>
          <a:fontRef idx="minor">
            <a:schemeClr val="lt1"/>
          </a:fontRef>
        </p:style>
        <p:txBody>
          <a:bodyPr>
            <a:normAutofit/>
          </a:bodyPr>
          <a:lstStyle/>
          <a:p>
            <a:pPr marL="0" indent="0">
              <a:buNone/>
            </a:pPr>
            <a:endParaRPr lang="fr-FR" b="1" dirty="0"/>
          </a:p>
          <a:p>
            <a:endParaRPr lang="fr-FR" b="1" dirty="0"/>
          </a:p>
          <a:p>
            <a:r>
              <a:rPr lang="fr-FR" b="1" dirty="0"/>
              <a:t>La </a:t>
            </a:r>
            <a:r>
              <a:rPr lang="fr-FR" b="1" i="1" dirty="0"/>
              <a:t>rencontre individuante</a:t>
            </a:r>
            <a:r>
              <a:rPr lang="fr-FR" dirty="0"/>
              <a:t> avec l’œuvre se produit ou ne se produit pas, et surtout, elle </a:t>
            </a:r>
            <a:r>
              <a:rPr lang="fr-FR" b="1" dirty="0"/>
              <a:t>ne peut pas être la même pour tous</a:t>
            </a:r>
            <a:r>
              <a:rPr lang="fr-FR" dirty="0"/>
              <a:t>, elle est nécessairement </a:t>
            </a:r>
            <a:r>
              <a:rPr lang="fr-FR" i="1" dirty="0"/>
              <a:t>singulière</a:t>
            </a:r>
            <a:r>
              <a:rPr lang="fr-FR" dirty="0"/>
              <a:t>.</a:t>
            </a:r>
          </a:p>
        </p:txBody>
      </p:sp>
      <p:sp>
        <p:nvSpPr>
          <p:cNvPr id="4" name="Espace réservé du contenu 3"/>
          <p:cNvSpPr>
            <a:spLocks noGrp="1"/>
          </p:cNvSpPr>
          <p:nvPr>
            <p:ph sz="half" idx="2"/>
          </p:nvPr>
        </p:nvSpPr>
        <p:spPr>
          <a:xfrm>
            <a:off x="6172200" y="869794"/>
            <a:ext cx="5181600" cy="5988205"/>
          </a:xfrm>
        </p:spPr>
        <p:style>
          <a:lnRef idx="3">
            <a:schemeClr val="lt1"/>
          </a:lnRef>
          <a:fillRef idx="1">
            <a:schemeClr val="accent4"/>
          </a:fillRef>
          <a:effectRef idx="1">
            <a:schemeClr val="accent4"/>
          </a:effectRef>
          <a:fontRef idx="minor">
            <a:schemeClr val="lt1"/>
          </a:fontRef>
        </p:style>
        <p:txBody>
          <a:bodyPr>
            <a:normAutofit/>
          </a:bodyPr>
          <a:lstStyle/>
          <a:p>
            <a:endParaRPr lang="fr-FR" sz="2800" kern="100" dirty="0">
              <a:effectLst/>
              <a:latin typeface="Aptos" panose="020B0004020202020204" pitchFamily="34" charset="0"/>
              <a:ea typeface="Aptos" panose="020B0004020202020204" pitchFamily="34" charset="0"/>
              <a:cs typeface="Times New Roman" panose="02020603050405020304" pitchFamily="18" charset="0"/>
            </a:endParaRPr>
          </a:p>
          <a:p>
            <a:r>
              <a:rPr lang="fr-FR" sz="2800" kern="100" dirty="0">
                <a:effectLst/>
                <a:latin typeface="Aptos" panose="020B0004020202020204" pitchFamily="34" charset="0"/>
                <a:ea typeface="Aptos" panose="020B0004020202020204" pitchFamily="34" charset="0"/>
                <a:cs typeface="Times New Roman" panose="02020603050405020304" pitchFamily="18" charset="0"/>
              </a:rPr>
              <a:t>Marielle Macé nous invite </a:t>
            </a:r>
            <a:r>
              <a:rPr lang="fr-FR" sz="2800" b="1" kern="100" dirty="0">
                <a:effectLst/>
                <a:latin typeface="Aptos" panose="020B0004020202020204" pitchFamily="34" charset="0"/>
                <a:ea typeface="Aptos" panose="020B0004020202020204" pitchFamily="34" charset="0"/>
                <a:cs typeface="Times New Roman" panose="02020603050405020304" pitchFamily="18" charset="0"/>
              </a:rPr>
              <a:t>à  </a:t>
            </a:r>
            <a:r>
              <a:rPr lang="fr-FR" sz="2800" b="1" kern="100" dirty="0">
                <a:latin typeface="Aptos" panose="020B0004020202020204" pitchFamily="34" charset="0"/>
                <a:ea typeface="Aptos" panose="020B0004020202020204" pitchFamily="34" charset="0"/>
                <a:cs typeface="Times New Roman" panose="02020603050405020304" pitchFamily="18" charset="0"/>
              </a:rPr>
              <a:t>nous </a:t>
            </a:r>
            <a:r>
              <a:rPr lang="fr-FR" sz="2800" b="1" kern="100" dirty="0">
                <a:effectLst/>
                <a:latin typeface="Aptos" panose="020B0004020202020204" pitchFamily="34" charset="0"/>
                <a:ea typeface="Aptos" panose="020B0004020202020204" pitchFamily="34" charset="0"/>
                <a:cs typeface="Times New Roman" panose="02020603050405020304" pitchFamily="18" charset="0"/>
              </a:rPr>
              <a:t> méfier </a:t>
            </a:r>
            <a:r>
              <a:rPr lang="fr-FR" sz="2800" kern="100" dirty="0">
                <a:effectLst/>
                <a:latin typeface="Aptos" panose="020B0004020202020204" pitchFamily="34" charset="0"/>
                <a:ea typeface="Aptos" panose="020B0004020202020204" pitchFamily="34" charset="0"/>
                <a:cs typeface="Times New Roman" panose="02020603050405020304" pitchFamily="18" charset="0"/>
              </a:rPr>
              <a:t>de « l’éloge global des fictions », </a:t>
            </a:r>
            <a:r>
              <a:rPr lang="fr-FR" sz="2800" b="1" kern="100" dirty="0">
                <a:effectLst/>
                <a:latin typeface="Aptos" panose="020B0004020202020204" pitchFamily="34" charset="0"/>
                <a:ea typeface="Aptos" panose="020B0004020202020204" pitchFamily="34" charset="0"/>
                <a:cs typeface="Times New Roman" panose="02020603050405020304" pitchFamily="18" charset="0"/>
              </a:rPr>
              <a:t>de « la croyance au caractère mécaniquement émancipateur de toute expérience esthétique, indépendamment des individus qui la traversent </a:t>
            </a:r>
            <a:r>
              <a:rPr lang="fr-FR" sz="2800" kern="100" dirty="0">
                <a:effectLst/>
                <a:latin typeface="Aptos" panose="020B0004020202020204" pitchFamily="34" charset="0"/>
                <a:ea typeface="Aptos" panose="020B0004020202020204" pitchFamily="34" charset="0"/>
                <a:cs typeface="Times New Roman" panose="02020603050405020304" pitchFamily="18" charset="0"/>
              </a:rPr>
              <a:t>»  (</a:t>
            </a:r>
            <a:r>
              <a:rPr lang="fr-FR" sz="2800" i="1" kern="100" dirty="0">
                <a:effectLst/>
                <a:latin typeface="Aptos" panose="020B0004020202020204" pitchFamily="34" charset="0"/>
                <a:ea typeface="Aptos" panose="020B0004020202020204" pitchFamily="34" charset="0"/>
                <a:cs typeface="Times New Roman" panose="02020603050405020304" pitchFamily="18" charset="0"/>
              </a:rPr>
              <a:t>Façons de lire, Manières d’être</a:t>
            </a:r>
            <a:r>
              <a:rPr lang="fr-FR" sz="2800" kern="100" dirty="0">
                <a:effectLst/>
                <a:latin typeface="Aptos" panose="020B0004020202020204" pitchFamily="34" charset="0"/>
                <a:ea typeface="Aptos" panose="020B0004020202020204" pitchFamily="34" charset="0"/>
                <a:cs typeface="Times New Roman" panose="02020603050405020304" pitchFamily="18" charset="0"/>
              </a:rPr>
              <a:t>, p. 23) </a:t>
            </a:r>
          </a:p>
          <a:p>
            <a:endParaRPr lang="fr-FR" dirty="0"/>
          </a:p>
        </p:txBody>
      </p:sp>
    </p:spTree>
    <p:extLst>
      <p:ext uri="{BB962C8B-B14F-4D97-AF65-F5344CB8AC3E}">
        <p14:creationId xmlns:p14="http://schemas.microsoft.com/office/powerpoint/2010/main" val="12779145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A4B4548-7F06-E2E1-854F-050EBE893020}"/>
              </a:ext>
            </a:extLst>
          </p:cNvPr>
          <p:cNvSpPr>
            <a:spLocks noGrp="1"/>
          </p:cNvSpPr>
          <p:nvPr>
            <p:ph type="title"/>
          </p:nvPr>
        </p:nvSpPr>
        <p:spPr>
          <a:xfrm>
            <a:off x="838200" y="365126"/>
            <a:ext cx="10515600" cy="482367"/>
          </a:xfrm>
        </p:spPr>
        <p:style>
          <a:lnRef idx="2">
            <a:schemeClr val="accent1"/>
          </a:lnRef>
          <a:fillRef idx="1">
            <a:schemeClr val="lt1"/>
          </a:fillRef>
          <a:effectRef idx="0">
            <a:schemeClr val="accent1"/>
          </a:effectRef>
          <a:fontRef idx="minor">
            <a:schemeClr val="dk1"/>
          </a:fontRef>
        </p:style>
        <p:txBody>
          <a:bodyPr>
            <a:normAutofit/>
          </a:bodyPr>
          <a:lstStyle/>
          <a:p>
            <a:pPr algn="ctr"/>
            <a:r>
              <a:rPr lang="fr-FR" sz="2400" b="1" dirty="0"/>
              <a:t>Conclusion (1)</a:t>
            </a:r>
          </a:p>
        </p:txBody>
      </p:sp>
      <p:sp>
        <p:nvSpPr>
          <p:cNvPr id="3" name="Espace réservé du contenu 2">
            <a:extLst>
              <a:ext uri="{FF2B5EF4-FFF2-40B4-BE49-F238E27FC236}">
                <a16:creationId xmlns:a16="http://schemas.microsoft.com/office/drawing/2014/main" id="{D504AE71-7B1B-0355-A984-FFD1D62C7B2F}"/>
              </a:ext>
            </a:extLst>
          </p:cNvPr>
          <p:cNvSpPr>
            <a:spLocks noGrp="1"/>
          </p:cNvSpPr>
          <p:nvPr>
            <p:ph sz="half" idx="1"/>
          </p:nvPr>
        </p:nvSpPr>
        <p:spPr>
          <a:xfrm>
            <a:off x="838200" y="1182029"/>
            <a:ext cx="5181600" cy="4994934"/>
          </a:xfrm>
        </p:spPr>
        <p:style>
          <a:lnRef idx="3">
            <a:schemeClr val="lt1"/>
          </a:lnRef>
          <a:fillRef idx="1">
            <a:schemeClr val="accent1"/>
          </a:fillRef>
          <a:effectRef idx="1">
            <a:schemeClr val="accent1"/>
          </a:effectRef>
          <a:fontRef idx="minor">
            <a:schemeClr val="lt1"/>
          </a:fontRef>
        </p:style>
        <p:txBody>
          <a:bodyPr>
            <a:normAutofit fontScale="62500" lnSpcReduction="20000"/>
          </a:bodyPr>
          <a:lstStyle/>
          <a:p>
            <a:pPr marL="0" indent="0">
              <a:buNone/>
            </a:pPr>
            <a:endParaRPr lang="fr-FR" sz="2400" kern="100" dirty="0">
              <a:latin typeface="Aptos" panose="020B0004020202020204" pitchFamily="34" charset="0"/>
              <a:ea typeface="Aptos" panose="020B0004020202020204" pitchFamily="34" charset="0"/>
              <a:cs typeface="Times New Roman" panose="02020603050405020304" pitchFamily="18" charset="0"/>
            </a:endParaRPr>
          </a:p>
          <a:p>
            <a:endParaRPr lang="fr-FR" sz="24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fr-FR" sz="2400" kern="100" dirty="0">
              <a:latin typeface="Aptos" panose="020B0004020202020204" pitchFamily="34" charset="0"/>
              <a:ea typeface="Aptos" panose="020B0004020202020204" pitchFamily="34" charset="0"/>
              <a:cs typeface="Times New Roman" panose="02020603050405020304" pitchFamily="18" charset="0"/>
            </a:endParaRPr>
          </a:p>
          <a:p>
            <a:r>
              <a:rPr lang="fr-FR" sz="3200" kern="100" dirty="0">
                <a:effectLst/>
                <a:latin typeface="Aptos" panose="020B0004020202020204" pitchFamily="34" charset="0"/>
                <a:ea typeface="Aptos" panose="020B0004020202020204" pitchFamily="34" charset="0"/>
                <a:cs typeface="Times New Roman" panose="02020603050405020304" pitchFamily="18" charset="0"/>
              </a:rPr>
              <a:t>Dans une lettre du 27 janvier 1904, Kafka écrit à son ami Oskar Pollak :</a:t>
            </a:r>
          </a:p>
          <a:p>
            <a:pPr marL="0" indent="0">
              <a:buNone/>
            </a:pPr>
            <a:br>
              <a:rPr lang="fr-FR" sz="3200" kern="100" dirty="0">
                <a:effectLst/>
                <a:latin typeface="Aptos" panose="020B0004020202020204" pitchFamily="34" charset="0"/>
                <a:ea typeface="Aptos" panose="020B0004020202020204" pitchFamily="34" charset="0"/>
                <a:cs typeface="Times New Roman" panose="02020603050405020304" pitchFamily="18" charset="0"/>
              </a:rPr>
            </a:br>
            <a:r>
              <a:rPr lang="fr-FR" sz="3800" i="1" kern="100" dirty="0">
                <a:effectLst/>
                <a:latin typeface="Aptos" panose="020B0004020202020204" pitchFamily="34" charset="0"/>
                <a:ea typeface="Aptos" panose="020B0004020202020204" pitchFamily="34" charset="0"/>
                <a:cs typeface="Times New Roman" panose="02020603050405020304" pitchFamily="18" charset="0"/>
              </a:rPr>
              <a:t>Si le livre que nous lisons ne nous réveille pas d’un coup de poing sur le crâne, à quoi bon le lire ? […] Nous avons besoin de livres qui agissent sur nous comme un malheur dont nous souffririons beaucoup, comme la mort de quelqu’un que nous aimerions plus que nous-mêmes, condamnés à vivre dans des forêts loin de tous les hommes, comme un suicide – </a:t>
            </a:r>
            <a:r>
              <a:rPr lang="fr-FR" sz="3800" b="1" i="1" kern="100" dirty="0">
                <a:effectLst/>
                <a:latin typeface="Aptos" panose="020B0004020202020204" pitchFamily="34" charset="0"/>
                <a:ea typeface="Aptos" panose="020B0004020202020204" pitchFamily="34" charset="0"/>
                <a:cs typeface="Times New Roman" panose="02020603050405020304" pitchFamily="18" charset="0"/>
              </a:rPr>
              <a:t>un livre doit être la hache qui brise la mer gelée en nous</a:t>
            </a:r>
            <a:r>
              <a:rPr lang="fr-FR" sz="3800" b="1" kern="100" dirty="0">
                <a:effectLst/>
                <a:latin typeface="Aptos" panose="020B0004020202020204" pitchFamily="34" charset="0"/>
                <a:ea typeface="Aptos" panose="020B0004020202020204" pitchFamily="34" charset="0"/>
                <a:cs typeface="Times New Roman" panose="02020603050405020304" pitchFamily="18" charset="0"/>
              </a:rPr>
              <a:t>.</a:t>
            </a:r>
          </a:p>
          <a:p>
            <a:pPr marL="0" indent="0">
              <a:buNone/>
            </a:pPr>
            <a:endParaRPr lang="fr-FR" dirty="0"/>
          </a:p>
        </p:txBody>
      </p:sp>
      <p:sp>
        <p:nvSpPr>
          <p:cNvPr id="4" name="Espace réservé du contenu 3">
            <a:extLst>
              <a:ext uri="{FF2B5EF4-FFF2-40B4-BE49-F238E27FC236}">
                <a16:creationId xmlns:a16="http://schemas.microsoft.com/office/drawing/2014/main" id="{71F71858-01BE-41BA-5973-42A4E0B108AD}"/>
              </a:ext>
            </a:extLst>
          </p:cNvPr>
          <p:cNvSpPr>
            <a:spLocks noGrp="1"/>
          </p:cNvSpPr>
          <p:nvPr>
            <p:ph sz="half" idx="2"/>
          </p:nvPr>
        </p:nvSpPr>
        <p:spPr>
          <a:xfrm>
            <a:off x="6172200" y="1182029"/>
            <a:ext cx="5181600" cy="4994934"/>
          </a:xfrm>
        </p:spPr>
        <p:style>
          <a:lnRef idx="3">
            <a:schemeClr val="lt1"/>
          </a:lnRef>
          <a:fillRef idx="1">
            <a:schemeClr val="accent4"/>
          </a:fillRef>
          <a:effectRef idx="1">
            <a:schemeClr val="accent4"/>
          </a:effectRef>
          <a:fontRef idx="minor">
            <a:schemeClr val="lt1"/>
          </a:fontRef>
        </p:style>
        <p:txBody>
          <a:bodyPr>
            <a:normAutofit fontScale="62500" lnSpcReduction="20000"/>
          </a:bodyPr>
          <a:lstStyle/>
          <a:p>
            <a:pPr algn="just">
              <a:lnSpc>
                <a:spcPct val="115000"/>
              </a:lnSpc>
              <a:spcAft>
                <a:spcPts val="800"/>
              </a:spcAft>
            </a:pPr>
            <a:endParaRPr lang="fr-FR" sz="26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00"/>
              </a:spcAft>
            </a:pPr>
            <a:r>
              <a:rPr lang="fr-FR" sz="3200"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Quand la mer est-elle gelée en nous  ?</a:t>
            </a:r>
          </a:p>
          <a:p>
            <a:pPr algn="just">
              <a:lnSpc>
                <a:spcPct val="115000"/>
              </a:lnSpc>
              <a:spcAft>
                <a:spcPts val="800"/>
              </a:spcAft>
            </a:pPr>
            <a:r>
              <a:rPr lang="fr-FR" sz="3200" b="1"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Quand la part d’irrésolu en nous demeure inerte</a:t>
            </a:r>
            <a:r>
              <a:rPr lang="fr-FR" sz="3200"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 </a:t>
            </a:r>
            <a:r>
              <a:rPr lang="fr-FR" sz="3200" b="1"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quand notre part métastable est figée</a:t>
            </a:r>
            <a:r>
              <a:rPr lang="fr-FR" sz="3200"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 et nous rend </a:t>
            </a:r>
            <a:r>
              <a:rPr lang="fr-FR" sz="3200" b="1"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indisponible à la rencontre individuante.</a:t>
            </a:r>
          </a:p>
          <a:p>
            <a:pPr algn="just">
              <a:lnSpc>
                <a:spcPct val="115000"/>
              </a:lnSpc>
              <a:spcAft>
                <a:spcPts val="800"/>
              </a:spcAft>
            </a:pPr>
            <a:r>
              <a:rPr lang="fr-FR" sz="3200" b="1"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Quand l’</a:t>
            </a:r>
            <a:r>
              <a:rPr lang="fr-FR" sz="32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individuation comme processus est bloquée. </a:t>
            </a:r>
          </a:p>
          <a:p>
            <a:pPr algn="just">
              <a:lnSpc>
                <a:spcPct val="115000"/>
              </a:lnSpc>
              <a:spcAft>
                <a:spcPts val="800"/>
              </a:spcAft>
            </a:pPr>
            <a:r>
              <a:rPr lang="fr-FR" sz="3200" b="1" i="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La force d’une lecture peut être de relancer ce processus.</a:t>
            </a:r>
          </a:p>
          <a:p>
            <a:pPr algn="just">
              <a:lnSpc>
                <a:spcPct val="115000"/>
              </a:lnSpc>
              <a:spcAft>
                <a:spcPts val="800"/>
              </a:spcAft>
            </a:pPr>
            <a:r>
              <a:rPr lang="fr-FR" sz="3200" i="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Au moins d’en ouvrir la possibilité.</a:t>
            </a:r>
          </a:p>
          <a:p>
            <a:endParaRPr lang="fr-FR" dirty="0"/>
          </a:p>
        </p:txBody>
      </p:sp>
    </p:spTree>
    <p:extLst>
      <p:ext uri="{BB962C8B-B14F-4D97-AF65-F5344CB8AC3E}">
        <p14:creationId xmlns:p14="http://schemas.microsoft.com/office/powerpoint/2010/main" val="8027977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0EE746E-2999-39C0-C9BA-BDA4295FD38B}"/>
              </a:ext>
            </a:extLst>
          </p:cNvPr>
          <p:cNvSpPr>
            <a:spLocks noGrp="1"/>
          </p:cNvSpPr>
          <p:nvPr>
            <p:ph type="title"/>
          </p:nvPr>
        </p:nvSpPr>
        <p:spPr>
          <a:xfrm>
            <a:off x="762000" y="334209"/>
            <a:ext cx="10515600" cy="693654"/>
          </a:xfrm>
        </p:spPr>
        <p:style>
          <a:lnRef idx="2">
            <a:schemeClr val="accent1"/>
          </a:lnRef>
          <a:fillRef idx="1">
            <a:schemeClr val="lt1"/>
          </a:fillRef>
          <a:effectRef idx="0">
            <a:schemeClr val="accent1"/>
          </a:effectRef>
          <a:fontRef idx="minor">
            <a:schemeClr val="dk1"/>
          </a:fontRef>
        </p:style>
        <p:txBody>
          <a:bodyPr>
            <a:normAutofit/>
          </a:bodyPr>
          <a:lstStyle/>
          <a:p>
            <a:pPr algn="ctr"/>
            <a:r>
              <a:rPr lang="fr-FR" sz="2400" b="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Conclusion (2) : la lecture sous le signe de l’esthétique</a:t>
            </a:r>
            <a:endParaRPr lang="fr-FR" sz="2400" b="1" i="1" dirty="0"/>
          </a:p>
        </p:txBody>
      </p:sp>
      <p:sp>
        <p:nvSpPr>
          <p:cNvPr id="3" name="Espace réservé du contenu 2">
            <a:extLst>
              <a:ext uri="{FF2B5EF4-FFF2-40B4-BE49-F238E27FC236}">
                <a16:creationId xmlns:a16="http://schemas.microsoft.com/office/drawing/2014/main" id="{6B66860A-D83F-938E-4DEC-BBA6EF8FA676}"/>
              </a:ext>
            </a:extLst>
          </p:cNvPr>
          <p:cNvSpPr>
            <a:spLocks noGrp="1"/>
          </p:cNvSpPr>
          <p:nvPr>
            <p:ph sz="half" idx="1"/>
          </p:nvPr>
        </p:nvSpPr>
        <p:spPr>
          <a:xfrm>
            <a:off x="838200" y="1515979"/>
            <a:ext cx="5181600" cy="5007811"/>
          </a:xfrm>
        </p:spPr>
        <p:style>
          <a:lnRef idx="3">
            <a:schemeClr val="lt1"/>
          </a:lnRef>
          <a:fillRef idx="1">
            <a:schemeClr val="accent1"/>
          </a:fillRef>
          <a:effectRef idx="1">
            <a:schemeClr val="accent1"/>
          </a:effectRef>
          <a:fontRef idx="minor">
            <a:schemeClr val="lt1"/>
          </a:fontRef>
        </p:style>
        <p:txBody>
          <a:bodyPr>
            <a:normAutofit fontScale="85000" lnSpcReduction="20000"/>
          </a:bodyPr>
          <a:lstStyle/>
          <a:p>
            <a:endParaRPr lang="fr-FR" dirty="0"/>
          </a:p>
          <a:p>
            <a:r>
              <a:rPr lang="fr-FR" dirty="0"/>
              <a:t>Jacques Rancière propose de distinguer </a:t>
            </a:r>
            <a:r>
              <a:rPr lang="fr-FR" b="1" i="1" dirty="0"/>
              <a:t>trois régimes de l’art</a:t>
            </a:r>
            <a:r>
              <a:rPr lang="fr-FR" dirty="0"/>
              <a:t>, c’est-à-dire </a:t>
            </a:r>
            <a:r>
              <a:rPr lang="fr-FR" i="1" dirty="0"/>
              <a:t>trois modes d’identification</a:t>
            </a:r>
            <a:r>
              <a:rPr lang="fr-FR" dirty="0"/>
              <a:t> de ce que nous appelons art dans la tradition occidentale :</a:t>
            </a:r>
          </a:p>
          <a:p>
            <a:endParaRPr lang="fr-FR" dirty="0"/>
          </a:p>
          <a:p>
            <a:r>
              <a:rPr lang="fr-FR" dirty="0"/>
              <a:t>1) </a:t>
            </a:r>
            <a:r>
              <a:rPr lang="fr-FR" i="1" dirty="0"/>
              <a:t>le </a:t>
            </a:r>
            <a:r>
              <a:rPr lang="fr-FR" b="1" i="1" dirty="0"/>
              <a:t>régime éthique des images</a:t>
            </a:r>
          </a:p>
          <a:p>
            <a:pPr marL="0" indent="0">
              <a:buNone/>
            </a:pPr>
            <a:r>
              <a:rPr lang="fr-FR" b="1" i="1" dirty="0"/>
              <a:t> </a:t>
            </a:r>
          </a:p>
          <a:p>
            <a:r>
              <a:rPr lang="fr-FR" dirty="0"/>
              <a:t>2) </a:t>
            </a:r>
            <a:r>
              <a:rPr lang="fr-FR" i="1" dirty="0"/>
              <a:t>le </a:t>
            </a:r>
            <a:r>
              <a:rPr lang="fr-FR" b="1" i="1" dirty="0"/>
              <a:t>régime poétique </a:t>
            </a:r>
            <a:r>
              <a:rPr lang="fr-FR" i="1" dirty="0"/>
              <a:t>ou représentatif des arts</a:t>
            </a:r>
          </a:p>
          <a:p>
            <a:endParaRPr lang="fr-FR" dirty="0"/>
          </a:p>
        </p:txBody>
      </p:sp>
      <p:sp>
        <p:nvSpPr>
          <p:cNvPr id="4" name="Espace réservé du contenu 3">
            <a:extLst>
              <a:ext uri="{FF2B5EF4-FFF2-40B4-BE49-F238E27FC236}">
                <a16:creationId xmlns:a16="http://schemas.microsoft.com/office/drawing/2014/main" id="{71C6EEDF-D38F-F291-6F93-3F527FB08D72}"/>
              </a:ext>
            </a:extLst>
          </p:cNvPr>
          <p:cNvSpPr>
            <a:spLocks noGrp="1"/>
          </p:cNvSpPr>
          <p:nvPr>
            <p:ph sz="half" idx="2"/>
          </p:nvPr>
        </p:nvSpPr>
        <p:spPr>
          <a:xfrm>
            <a:off x="6172200" y="1275347"/>
            <a:ext cx="5181600" cy="5248444"/>
          </a:xfrm>
        </p:spPr>
        <p:style>
          <a:lnRef idx="3">
            <a:schemeClr val="lt1"/>
          </a:lnRef>
          <a:fillRef idx="1">
            <a:schemeClr val="accent1"/>
          </a:fillRef>
          <a:effectRef idx="1">
            <a:schemeClr val="accent1"/>
          </a:effectRef>
          <a:fontRef idx="minor">
            <a:schemeClr val="lt1"/>
          </a:fontRef>
        </p:style>
        <p:txBody>
          <a:bodyPr>
            <a:normAutofit fontScale="85000" lnSpcReduction="20000"/>
          </a:bodyPr>
          <a:lstStyle/>
          <a:p>
            <a:endParaRPr lang="fr-FR" i="1" dirty="0"/>
          </a:p>
          <a:p>
            <a:r>
              <a:rPr lang="fr-FR" i="1" dirty="0"/>
              <a:t>3) </a:t>
            </a:r>
            <a:r>
              <a:rPr lang="fr-FR" b="1" i="1" dirty="0"/>
              <a:t>le régime esthétique des arts. </a:t>
            </a:r>
            <a:r>
              <a:rPr lang="fr-FR" dirty="0"/>
              <a:t>C’est ce régime qui nous concerne pleinement.  Quand nous disons « art », nous désignons des objets qui ont « </a:t>
            </a:r>
            <a:r>
              <a:rPr lang="fr-FR" b="1" dirty="0"/>
              <a:t>un mode d’être </a:t>
            </a:r>
            <a:r>
              <a:rPr lang="fr-FR" b="1" i="1" dirty="0"/>
              <a:t>sensible</a:t>
            </a:r>
            <a:r>
              <a:rPr lang="fr-FR" b="1" dirty="0"/>
              <a:t> </a:t>
            </a:r>
            <a:r>
              <a:rPr lang="fr-FR" dirty="0"/>
              <a:t>propre aux produits de l’art » </a:t>
            </a:r>
          </a:p>
          <a:p>
            <a:r>
              <a:rPr lang="fr-FR" dirty="0"/>
              <a:t>. </a:t>
            </a:r>
            <a:r>
              <a:rPr lang="fr-FR" i="1" dirty="0"/>
              <a:t>Une œuvre d’art, c’est </a:t>
            </a:r>
            <a:r>
              <a:rPr lang="fr-FR" b="1" i="1" dirty="0"/>
              <a:t>du sensible qui donne à penser</a:t>
            </a:r>
            <a:r>
              <a:rPr lang="fr-FR" i="1" dirty="0"/>
              <a:t>, qui pense à sa façon</a:t>
            </a:r>
            <a:r>
              <a:rPr lang="fr-FR" dirty="0"/>
              <a:t>. </a:t>
            </a:r>
          </a:p>
          <a:p>
            <a:r>
              <a:rPr lang="fr-FR" dirty="0"/>
              <a:t>C’est ce </a:t>
            </a:r>
            <a:r>
              <a:rPr lang="fr-FR" b="1" dirty="0"/>
              <a:t>trait commun </a:t>
            </a:r>
            <a:r>
              <a:rPr lang="fr-FR" dirty="0"/>
              <a:t>aux arts plastiques, aux arts chorégraphiques, à la littérature, au cinéma qui nous conduit à les identifier comme « art » appartenant à une même famille, en dépit de leurs différences manifestes. </a:t>
            </a:r>
          </a:p>
          <a:p>
            <a:endParaRPr lang="fr-FR" dirty="0"/>
          </a:p>
        </p:txBody>
      </p:sp>
    </p:spTree>
    <p:extLst>
      <p:ext uri="{BB962C8B-B14F-4D97-AF65-F5344CB8AC3E}">
        <p14:creationId xmlns:p14="http://schemas.microsoft.com/office/powerpoint/2010/main" val="35859849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AEA618-C0E5-4699-13CE-43B18FC08CD6}"/>
              </a:ext>
            </a:extLst>
          </p:cNvPr>
          <p:cNvSpPr>
            <a:spLocks noGrp="1"/>
          </p:cNvSpPr>
          <p:nvPr>
            <p:ph type="title"/>
          </p:nvPr>
        </p:nvSpPr>
        <p:spPr>
          <a:xfrm>
            <a:off x="838200" y="365125"/>
            <a:ext cx="10515600" cy="982411"/>
          </a:xfrm>
        </p:spPr>
        <p:style>
          <a:lnRef idx="2">
            <a:schemeClr val="accent1"/>
          </a:lnRef>
          <a:fillRef idx="1">
            <a:schemeClr val="lt1"/>
          </a:fillRef>
          <a:effectRef idx="0">
            <a:schemeClr val="accent1"/>
          </a:effectRef>
          <a:fontRef idx="minor">
            <a:schemeClr val="dk1"/>
          </a:fontRef>
        </p:style>
        <p:txBody>
          <a:bodyPr>
            <a:noAutofit/>
          </a:bodyPr>
          <a:lstStyle/>
          <a:p>
            <a:pPr algn="ctr"/>
            <a:r>
              <a:rPr lang="fr-FR" sz="2400" b="1" i="1" dirty="0"/>
              <a:t>Conclusion (3) : Les invariants anthropologiques de l’expérience de l’art et de l’expérience esthétique</a:t>
            </a:r>
          </a:p>
        </p:txBody>
      </p:sp>
      <p:sp>
        <p:nvSpPr>
          <p:cNvPr id="3" name="Espace réservé du contenu 2">
            <a:extLst>
              <a:ext uri="{FF2B5EF4-FFF2-40B4-BE49-F238E27FC236}">
                <a16:creationId xmlns:a16="http://schemas.microsoft.com/office/drawing/2014/main" id="{C20A9563-5E63-57C2-361F-09895AE36BD1}"/>
              </a:ext>
            </a:extLst>
          </p:cNvPr>
          <p:cNvSpPr>
            <a:spLocks noGrp="1"/>
          </p:cNvSpPr>
          <p:nvPr>
            <p:ph sz="half" idx="1"/>
          </p:nvPr>
        </p:nvSpPr>
        <p:spPr/>
        <p:style>
          <a:lnRef idx="3">
            <a:schemeClr val="lt1"/>
          </a:lnRef>
          <a:fillRef idx="1">
            <a:schemeClr val="accent1"/>
          </a:fillRef>
          <a:effectRef idx="1">
            <a:schemeClr val="accent1"/>
          </a:effectRef>
          <a:fontRef idx="minor">
            <a:schemeClr val="lt1"/>
          </a:fontRef>
        </p:style>
        <p:txBody>
          <a:bodyPr>
            <a:normAutofit fontScale="85000" lnSpcReduction="20000"/>
          </a:bodyPr>
          <a:lstStyle/>
          <a:p>
            <a:endParaRPr lang="fr-FR" dirty="0"/>
          </a:p>
          <a:p>
            <a:pPr marL="342900" lvl="0" indent="-342900" algn="just">
              <a:lnSpc>
                <a:spcPct val="115000"/>
              </a:lnSpc>
              <a:buFont typeface="Aptos" panose="020B0004020202020204" pitchFamily="34" charset="0"/>
              <a:buChar char="-"/>
            </a:pPr>
            <a:r>
              <a:rPr lang="fr-FR" sz="2600" b="1" kern="100" dirty="0">
                <a:effectLst/>
                <a:latin typeface="Aptos" panose="020B0004020202020204" pitchFamily="34" charset="0"/>
                <a:ea typeface="Aptos" panose="020B0004020202020204" pitchFamily="34" charset="0"/>
                <a:cs typeface="Times New Roman" panose="02020603050405020304" pitchFamily="18" charset="0"/>
              </a:rPr>
              <a:t>Le Jeu</a:t>
            </a:r>
          </a:p>
          <a:p>
            <a:pPr marL="800100" lvl="1" indent="-342900" algn="just">
              <a:lnSpc>
                <a:spcPct val="115000"/>
              </a:lnSpc>
              <a:buFont typeface="Aptos" panose="020B0004020202020204" pitchFamily="34" charset="0"/>
              <a:buChar char="-"/>
            </a:pPr>
            <a:r>
              <a:rPr lang="fr-FR" sz="2600" b="1" kern="100" dirty="0">
                <a:effectLst/>
                <a:latin typeface="Aptos" panose="020B0004020202020204" pitchFamily="34" charset="0"/>
                <a:ea typeface="Aptos" panose="020B0004020202020204" pitchFamily="34" charset="0"/>
                <a:cs typeface="Times New Roman" panose="02020603050405020304" pitchFamily="18" charset="0"/>
              </a:rPr>
              <a:t> </a:t>
            </a:r>
            <a:r>
              <a:rPr lang="fr-FR" sz="2600" kern="100" dirty="0">
                <a:effectLst/>
                <a:latin typeface="Aptos" panose="020B0004020202020204" pitchFamily="34" charset="0"/>
                <a:ea typeface="Aptos" panose="020B0004020202020204" pitchFamily="34" charset="0"/>
                <a:cs typeface="Times New Roman" panose="02020603050405020304" pitchFamily="18" charset="0"/>
              </a:rPr>
              <a:t>comme excédent de vie</a:t>
            </a:r>
          </a:p>
          <a:p>
            <a:pPr marL="342900" lvl="0" indent="-342900" algn="just">
              <a:lnSpc>
                <a:spcPct val="115000"/>
              </a:lnSpc>
              <a:buFont typeface="Aptos" panose="020B0004020202020204" pitchFamily="34" charset="0"/>
              <a:buChar char="-"/>
            </a:pPr>
            <a:r>
              <a:rPr lang="fr-FR" sz="2600" b="1" kern="100" dirty="0">
                <a:effectLst/>
                <a:latin typeface="Aptos" panose="020B0004020202020204" pitchFamily="34" charset="0"/>
                <a:ea typeface="Aptos" panose="020B0004020202020204" pitchFamily="34" charset="0"/>
                <a:cs typeface="Times New Roman" panose="02020603050405020304" pitchFamily="18" charset="0"/>
              </a:rPr>
              <a:t>Le symbole</a:t>
            </a:r>
          </a:p>
          <a:p>
            <a:pPr marL="800100" lvl="1" indent="-342900" algn="just">
              <a:lnSpc>
                <a:spcPct val="115000"/>
              </a:lnSpc>
              <a:buFont typeface="Aptos" panose="020B0004020202020204" pitchFamily="34" charset="0"/>
              <a:buChar char="-"/>
            </a:pPr>
            <a:r>
              <a:rPr lang="fr-FR" sz="2200" i="1" kern="100" dirty="0">
                <a:effectLst/>
                <a:latin typeface="Aptos" panose="020B0004020202020204" pitchFamily="34" charset="0"/>
                <a:ea typeface="Aptos" panose="020B0004020202020204" pitchFamily="34" charset="0"/>
                <a:cs typeface="Times New Roman" panose="02020603050405020304" pitchFamily="18" charset="0"/>
              </a:rPr>
              <a:t>Le tout dans la partie</a:t>
            </a:r>
          </a:p>
          <a:p>
            <a:pPr marL="800100" lvl="1" indent="-342900" algn="just">
              <a:lnSpc>
                <a:spcPct val="115000"/>
              </a:lnSpc>
              <a:buFont typeface="Aptos" panose="020B0004020202020204" pitchFamily="34" charset="0"/>
              <a:buChar char="-"/>
            </a:pPr>
            <a:r>
              <a:rPr lang="fr-FR" sz="2200" i="1" kern="100" dirty="0">
                <a:effectLst/>
                <a:latin typeface="Aptos" panose="020B0004020202020204" pitchFamily="34" charset="0"/>
                <a:ea typeface="Aptos" panose="020B0004020202020204" pitchFamily="34" charset="0"/>
                <a:cs typeface="Times New Roman" panose="02020603050405020304" pitchFamily="18" charset="0"/>
              </a:rPr>
              <a:t>Ce qui rassemble </a:t>
            </a:r>
          </a:p>
          <a:p>
            <a:pPr marL="342900" lvl="0" indent="-342900" algn="just">
              <a:lnSpc>
                <a:spcPct val="115000"/>
              </a:lnSpc>
              <a:spcAft>
                <a:spcPts val="800"/>
              </a:spcAft>
              <a:buFont typeface="Aptos" panose="020B0004020202020204" pitchFamily="34" charset="0"/>
              <a:buChar char="-"/>
            </a:pPr>
            <a:r>
              <a:rPr lang="fr-FR" sz="2600" b="1" kern="100" dirty="0">
                <a:effectLst/>
                <a:latin typeface="Aptos" panose="020B0004020202020204" pitchFamily="34" charset="0"/>
                <a:ea typeface="Aptos" panose="020B0004020202020204" pitchFamily="34" charset="0"/>
                <a:cs typeface="Times New Roman" panose="02020603050405020304" pitchFamily="18" charset="0"/>
              </a:rPr>
              <a:t>La cérémonie</a:t>
            </a:r>
          </a:p>
          <a:p>
            <a:pPr marL="800100" lvl="1" indent="-342900" algn="just">
              <a:lnSpc>
                <a:spcPct val="115000"/>
              </a:lnSpc>
              <a:spcAft>
                <a:spcPts val="800"/>
              </a:spcAft>
              <a:buFont typeface="Aptos" panose="020B0004020202020204" pitchFamily="34" charset="0"/>
              <a:buChar char="-"/>
            </a:pPr>
            <a:r>
              <a:rPr lang="fr-FR" sz="2200" kern="100" dirty="0">
                <a:effectLst/>
                <a:latin typeface="Aptos" panose="020B0004020202020204" pitchFamily="34" charset="0"/>
                <a:ea typeface="Aptos" panose="020B0004020202020204" pitchFamily="34" charset="0"/>
                <a:cs typeface="Times New Roman" panose="02020603050405020304" pitchFamily="18" charset="0"/>
              </a:rPr>
              <a:t>L’ouverture d’un </a:t>
            </a:r>
            <a:r>
              <a:rPr lang="fr-FR" sz="2200" b="1" i="1" kern="100" dirty="0">
                <a:effectLst/>
                <a:latin typeface="Aptos" panose="020B0004020202020204" pitchFamily="34" charset="0"/>
                <a:ea typeface="Aptos" panose="020B0004020202020204" pitchFamily="34" charset="0"/>
                <a:cs typeface="Times New Roman" panose="02020603050405020304" pitchFamily="18" charset="0"/>
              </a:rPr>
              <a:t>autre temps</a:t>
            </a:r>
          </a:p>
          <a:p>
            <a:pPr marL="0" indent="0">
              <a:buNone/>
            </a:pPr>
            <a:endParaRPr lang="fr-FR" dirty="0"/>
          </a:p>
          <a:p>
            <a:pPr algn="ctr"/>
            <a:r>
              <a:rPr lang="fr-FR" sz="1900" i="1" kern="100" dirty="0">
                <a:latin typeface="Aptos" panose="020B0004020202020204" pitchFamily="34" charset="0"/>
                <a:ea typeface="Aptos" panose="020B0004020202020204" pitchFamily="34" charset="0"/>
                <a:cs typeface="Times New Roman" panose="02020603050405020304" pitchFamily="18" charset="0"/>
              </a:rPr>
              <a:t>P</a:t>
            </a:r>
            <a:r>
              <a:rPr lang="fr-FR" sz="1900" i="1" kern="100" dirty="0">
                <a:effectLst/>
                <a:latin typeface="Aptos" panose="020B0004020202020204" pitchFamily="34" charset="0"/>
                <a:ea typeface="Aptos" panose="020B0004020202020204" pitchFamily="34" charset="0"/>
                <a:cs typeface="Times New Roman" panose="02020603050405020304" pitchFamily="18" charset="0"/>
              </a:rPr>
              <a:t>hoto ci-contre Arnaud Théval,</a:t>
            </a:r>
          </a:p>
          <a:p>
            <a:pPr marL="0" indent="0" algn="ctr">
              <a:buNone/>
            </a:pPr>
            <a:r>
              <a:rPr lang="fr-FR" sz="1900" i="1" kern="100" dirty="0">
                <a:effectLst/>
                <a:latin typeface="Aptos" panose="020B0004020202020204" pitchFamily="34" charset="0"/>
                <a:ea typeface="Aptos" panose="020B0004020202020204" pitchFamily="34" charset="0"/>
                <a:cs typeface="Times New Roman" panose="02020603050405020304" pitchFamily="18" charset="0"/>
              </a:rPr>
              <a:t>Maison d’arrêt de Draguignan </a:t>
            </a:r>
            <a:endParaRPr lang="fr-FR" sz="1900" i="1" dirty="0"/>
          </a:p>
        </p:txBody>
      </p:sp>
      <p:sp>
        <p:nvSpPr>
          <p:cNvPr id="4" name="Espace réservé du contenu 3">
            <a:extLst>
              <a:ext uri="{FF2B5EF4-FFF2-40B4-BE49-F238E27FC236}">
                <a16:creationId xmlns:a16="http://schemas.microsoft.com/office/drawing/2014/main" id="{19D353EF-9C67-4A29-8DF7-14C117A81004}"/>
              </a:ext>
            </a:extLst>
          </p:cNvPr>
          <p:cNvSpPr>
            <a:spLocks noGrp="1"/>
          </p:cNvSpPr>
          <p:nvPr>
            <p:ph sz="half" idx="2"/>
          </p:nvPr>
        </p:nvSpPr>
        <p:spPr/>
        <p:txBody>
          <a:bodyPr>
            <a:normAutofit fontScale="85000" lnSpcReduction="20000"/>
          </a:bodyPr>
          <a:lstStyle/>
          <a:p>
            <a:endParaRPr lang="fr-FR" dirty="0"/>
          </a:p>
        </p:txBody>
      </p:sp>
      <p:sp>
        <p:nvSpPr>
          <p:cNvPr id="7" name="AutoShape 3" descr="Arnaud Théval En attendant le jour (2020) H 283 x  L 424 cm, tirage affiche. Entrée du Mess. © D.R">
            <a:extLst>
              <a:ext uri="{FF2B5EF4-FFF2-40B4-BE49-F238E27FC236}">
                <a16:creationId xmlns:a16="http://schemas.microsoft.com/office/drawing/2014/main" id="{35276405-3D0A-ED91-AE79-D62FAF6F482A}"/>
              </a:ext>
            </a:extLst>
          </p:cNvPr>
          <p:cNvSpPr>
            <a:spLocks noChangeAspect="1" noChangeArrowheads="1"/>
          </p:cNvSpPr>
          <p:nvPr/>
        </p:nvSpPr>
        <p:spPr bwMode="auto">
          <a:xfrm>
            <a:off x="66675" y="-235770738"/>
            <a:ext cx="5080000" cy="33909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028" name="Picture 4" descr="Arnaud Théval La coursive parlante (2020)">
            <a:extLst>
              <a:ext uri="{FF2B5EF4-FFF2-40B4-BE49-F238E27FC236}">
                <a16:creationId xmlns:a16="http://schemas.microsoft.com/office/drawing/2014/main" id="{BE38DAF1-4615-AC19-333E-1BE80469C6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75" y="-229857300"/>
            <a:ext cx="23266400" cy="149987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ARNAUD THEVAL Le souffle de la nuit (2020) H 165 x L 169 cm,">
            <a:extLst>
              <a:ext uri="{FF2B5EF4-FFF2-40B4-BE49-F238E27FC236}">
                <a16:creationId xmlns:a16="http://schemas.microsoft.com/office/drawing/2014/main" id="{CFD3E328-4F20-2228-6274-D0A4A96A94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75" y="-214388700"/>
            <a:ext cx="15240000" cy="10160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Arnaud Théval La compagnie (2020)">
            <a:extLst>
              <a:ext uri="{FF2B5EF4-FFF2-40B4-BE49-F238E27FC236}">
                <a16:creationId xmlns:a16="http://schemas.microsoft.com/office/drawing/2014/main" id="{CE235645-BF49-580D-3858-E2C9B05A6A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675" y="-204466825"/>
            <a:ext cx="15786100" cy="14998700"/>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Arnaud Théval Sans titre (2020) La prison enforestée">
            <a:extLst>
              <a:ext uri="{FF2B5EF4-FFF2-40B4-BE49-F238E27FC236}">
                <a16:creationId xmlns:a16="http://schemas.microsoft.com/office/drawing/2014/main" id="{00A74655-EBE2-5D2A-DBE5-6383779F07F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675" y="-189912625"/>
            <a:ext cx="22479000" cy="149987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Arnaud Théval Sans titre (2020) La prison enforestée">
            <a:extLst>
              <a:ext uri="{FF2B5EF4-FFF2-40B4-BE49-F238E27FC236}">
                <a16:creationId xmlns:a16="http://schemas.microsoft.com/office/drawing/2014/main" id="{CA1E47BA-3AAE-6152-C82B-CABD9856887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675" y="-175358425"/>
            <a:ext cx="22479000" cy="14998700"/>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Arnaud Théval Dans le silence (2020) H 168 x L 210 cm, tirage affiche. Porte d’entrée. © D.R">
            <a:extLst>
              <a:ext uri="{FF2B5EF4-FFF2-40B4-BE49-F238E27FC236}">
                <a16:creationId xmlns:a16="http://schemas.microsoft.com/office/drawing/2014/main" id="{93F5AA27-6A36-BE30-36BF-C4D8C5C459D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675" y="-159845375"/>
            <a:ext cx="22148800" cy="149987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Arnaud Théval Le souffle de la nuit (2020) H 165 x  L 169 cm, tirage affiche. Porte d’entrée. © D.R">
            <a:extLst>
              <a:ext uri="{FF2B5EF4-FFF2-40B4-BE49-F238E27FC236}">
                <a16:creationId xmlns:a16="http://schemas.microsoft.com/office/drawing/2014/main" id="{981BBAA5-2BD1-AE23-850C-67D0967D121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675" y="-145291175"/>
            <a:ext cx="22479000" cy="14998700"/>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Arnaud Théval Niché là (2020) H 100 x L 126 cm, tirage affiche. Porte d’entrée. © D.R">
            <a:extLst>
              <a:ext uri="{FF2B5EF4-FFF2-40B4-BE49-F238E27FC236}">
                <a16:creationId xmlns:a16="http://schemas.microsoft.com/office/drawing/2014/main" id="{72D5779F-6847-EE7C-FFC3-01824664825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675" y="-130736975"/>
            <a:ext cx="22479000" cy="1499870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Arnaud Théval La panne (2020) H 243 x L 613 cm, affiche. Salle d’attente des familles pour le parloir. © D.R">
            <a:extLst>
              <a:ext uri="{FF2B5EF4-FFF2-40B4-BE49-F238E27FC236}">
                <a16:creationId xmlns:a16="http://schemas.microsoft.com/office/drawing/2014/main" id="{A8C852B8-48AC-9F26-5127-AD2467C96EA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6675" y="-115954175"/>
            <a:ext cx="22479000" cy="14998700"/>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Arnaud Théval La panne (2020) H 243 x L 613 cm, affiche. Salle d’attente des familles pour le parloir. © D.R">
            <a:extLst>
              <a:ext uri="{FF2B5EF4-FFF2-40B4-BE49-F238E27FC236}">
                <a16:creationId xmlns:a16="http://schemas.microsoft.com/office/drawing/2014/main" id="{AC2621D0-F36F-8B62-DC42-25D8BA394F2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6675" y="-101399975"/>
            <a:ext cx="24574500" cy="1499870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Arnaud Théval De chair, d’os et  de plumes (2020) H 174 x L 215 cm, tirage affiche. Entrée détenus pour les parloirs. © D.R">
            <a:extLst>
              <a:ext uri="{FF2B5EF4-FFF2-40B4-BE49-F238E27FC236}">
                <a16:creationId xmlns:a16="http://schemas.microsoft.com/office/drawing/2014/main" id="{CC7887AC-5A1F-2937-BC2B-DDF26A494D8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6675" y="-86845775"/>
            <a:ext cx="22479000" cy="14998700"/>
          </a:xfrm>
          <a:prstGeom prst="rect">
            <a:avLst/>
          </a:prstGeom>
          <a:noFill/>
          <a:extLst>
            <a:ext uri="{909E8E84-426E-40DD-AFC4-6F175D3DCCD1}">
              <a14:hiddenFill xmlns:a14="http://schemas.microsoft.com/office/drawing/2010/main">
                <a:solidFill>
                  <a:srgbClr val="FFFFFF"/>
                </a:solidFill>
              </a14:hiddenFill>
            </a:ext>
          </a:extLst>
        </p:spPr>
      </p:pic>
      <p:pic>
        <p:nvPicPr>
          <p:cNvPr id="1039" name="Picture 15" descr="Arnaud Théval L’homme perroquet (2020) H 247 x L 166 cm, tirage affiche. Bâtiment de l’administration. © D.R">
            <a:extLst>
              <a:ext uri="{FF2B5EF4-FFF2-40B4-BE49-F238E27FC236}">
                <a16:creationId xmlns:a16="http://schemas.microsoft.com/office/drawing/2014/main" id="{2C6F40B8-5B13-2455-2B06-9CA896DC8AF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6675" y="-71589900"/>
            <a:ext cx="22479000" cy="14998700"/>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Arnaud Théval Sous la lettre (2020) H 150 x  L 178,76 cm, tirage affiche. Bâtiment de l’administration. © D.R">
            <a:extLst>
              <a:ext uri="{FF2B5EF4-FFF2-40B4-BE49-F238E27FC236}">
                <a16:creationId xmlns:a16="http://schemas.microsoft.com/office/drawing/2014/main" id="{D70EA0E7-D02D-5B59-9BC9-65A8BF1B1C47}"/>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6675" y="-57035700"/>
            <a:ext cx="22479000" cy="14998700"/>
          </a:xfrm>
          <a:prstGeom prst="rect">
            <a:avLst/>
          </a:prstGeom>
          <a:noFill/>
          <a:extLst>
            <a:ext uri="{909E8E84-426E-40DD-AFC4-6F175D3DCCD1}">
              <a14:hiddenFill xmlns:a14="http://schemas.microsoft.com/office/drawing/2010/main">
                <a:solidFill>
                  <a:srgbClr val="FFFFFF"/>
                </a:solidFill>
              </a14:hiddenFill>
            </a:ext>
          </a:extLst>
        </p:spPr>
      </p:pic>
      <p:sp>
        <p:nvSpPr>
          <p:cNvPr id="8" name="AutoShape 17" descr="Arnaud Théval Un cas isolé (2020) H 246 x L 365,52 cm, tirage affiche. Bureau. © D.R">
            <a:extLst>
              <a:ext uri="{FF2B5EF4-FFF2-40B4-BE49-F238E27FC236}">
                <a16:creationId xmlns:a16="http://schemas.microsoft.com/office/drawing/2014/main" id="{18E734B6-D822-4AB5-1465-844F5CEE94BE}"/>
              </a:ext>
            </a:extLst>
          </p:cNvPr>
          <p:cNvSpPr>
            <a:spLocks noChangeAspect="1" noChangeArrowheads="1"/>
          </p:cNvSpPr>
          <p:nvPr/>
        </p:nvSpPr>
        <p:spPr bwMode="auto">
          <a:xfrm>
            <a:off x="66675" y="-42481500"/>
            <a:ext cx="22479000" cy="149987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9" name="AutoShape 18" descr="Arnaud Théval La coursive parlante (2020) H 160 x L 248 cm, tirage affiche. Salle de réunion. © D.R">
            <a:extLst>
              <a:ext uri="{FF2B5EF4-FFF2-40B4-BE49-F238E27FC236}">
                <a16:creationId xmlns:a16="http://schemas.microsoft.com/office/drawing/2014/main" id="{C1C3B02E-0FD3-4F54-19CA-E4E5728C7491}"/>
              </a:ext>
            </a:extLst>
          </p:cNvPr>
          <p:cNvSpPr>
            <a:spLocks noChangeAspect="1" noChangeArrowheads="1"/>
          </p:cNvSpPr>
          <p:nvPr/>
        </p:nvSpPr>
        <p:spPr bwMode="auto">
          <a:xfrm>
            <a:off x="66675" y="-27927300"/>
            <a:ext cx="22479000" cy="149987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0" name="AutoShape 19" descr="Arnaud Théval Le jour s’étire (2020) 155 x 120 cm + 155 x  102 cm 2 tirages sur dibon. Salle de gestion de crise. © D.R">
            <a:extLst>
              <a:ext uri="{FF2B5EF4-FFF2-40B4-BE49-F238E27FC236}">
                <a16:creationId xmlns:a16="http://schemas.microsoft.com/office/drawing/2014/main" id="{AACD7BD3-70FE-0DE0-FC15-694EE24ED814}"/>
              </a:ext>
            </a:extLst>
          </p:cNvPr>
          <p:cNvSpPr>
            <a:spLocks noChangeAspect="1" noChangeArrowheads="1"/>
          </p:cNvSpPr>
          <p:nvPr/>
        </p:nvSpPr>
        <p:spPr bwMode="auto">
          <a:xfrm>
            <a:off x="66675" y="-13373100"/>
            <a:ext cx="22479000" cy="149987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1" name="AutoShape 20" descr="Arnaud Théval Le jour s'étire (2020).">
            <a:extLst>
              <a:ext uri="{FF2B5EF4-FFF2-40B4-BE49-F238E27FC236}">
                <a16:creationId xmlns:a16="http://schemas.microsoft.com/office/drawing/2014/main" id="{07C10556-1D7B-4F6E-DFF1-667F1874FEA2}"/>
              </a:ext>
            </a:extLst>
          </p:cNvPr>
          <p:cNvSpPr>
            <a:spLocks noChangeAspect="1" noChangeArrowheads="1"/>
          </p:cNvSpPr>
          <p:nvPr/>
        </p:nvSpPr>
        <p:spPr bwMode="auto">
          <a:xfrm>
            <a:off x="66675" y="1181100"/>
            <a:ext cx="21882100" cy="149987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2" name="AutoShape 21" descr="Arnaud Théval Un cas isolé (2020) H 246 x L 365,52 cm, tirage affiche. Bureau. © D.R">
            <a:extLst>
              <a:ext uri="{FF2B5EF4-FFF2-40B4-BE49-F238E27FC236}">
                <a16:creationId xmlns:a16="http://schemas.microsoft.com/office/drawing/2014/main" id="{985772F7-D54B-D87A-D60F-FB5A899E9CD5}"/>
              </a:ext>
            </a:extLst>
          </p:cNvPr>
          <p:cNvSpPr>
            <a:spLocks noChangeAspect="1" noChangeArrowheads="1"/>
          </p:cNvSpPr>
          <p:nvPr/>
        </p:nvSpPr>
        <p:spPr bwMode="auto">
          <a:xfrm>
            <a:off x="66675" y="16436975"/>
            <a:ext cx="22479000" cy="149987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 name="AutoShape 22" descr="Arnaud Théval La chute du vent (2020) H 250 x L 374 cm, tirage affiche. Palier de l’étage Unité Santé. © D.R">
            <a:extLst>
              <a:ext uri="{FF2B5EF4-FFF2-40B4-BE49-F238E27FC236}">
                <a16:creationId xmlns:a16="http://schemas.microsoft.com/office/drawing/2014/main" id="{DC3FF723-4174-7694-7C78-A000B7A98EB5}"/>
              </a:ext>
            </a:extLst>
          </p:cNvPr>
          <p:cNvSpPr>
            <a:spLocks noChangeAspect="1" noChangeArrowheads="1"/>
          </p:cNvSpPr>
          <p:nvPr/>
        </p:nvSpPr>
        <p:spPr bwMode="auto">
          <a:xfrm>
            <a:off x="66675" y="31691263"/>
            <a:ext cx="22479000" cy="149987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4" name="AutoShape 23" descr="Arnaud Théval La chute du vent (2020) H 250 x L 374 cm, tirage affiche. Palier de l’étage Unité Santé. © D.R">
            <a:extLst>
              <a:ext uri="{FF2B5EF4-FFF2-40B4-BE49-F238E27FC236}">
                <a16:creationId xmlns:a16="http://schemas.microsoft.com/office/drawing/2014/main" id="{90E8C01B-6206-8F33-5E77-BEDA28867A5F}"/>
              </a:ext>
            </a:extLst>
          </p:cNvPr>
          <p:cNvSpPr>
            <a:spLocks noChangeAspect="1" noChangeArrowheads="1"/>
          </p:cNvSpPr>
          <p:nvPr/>
        </p:nvSpPr>
        <p:spPr bwMode="auto">
          <a:xfrm>
            <a:off x="66675" y="46245463"/>
            <a:ext cx="22479000" cy="149987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5" name="AutoShape 24" descr="Arnaud Théval Une bonne nouvelle (2020) H 194 x L 177 cm, tirage affiche. Unité santé. © D.R">
            <a:extLst>
              <a:ext uri="{FF2B5EF4-FFF2-40B4-BE49-F238E27FC236}">
                <a16:creationId xmlns:a16="http://schemas.microsoft.com/office/drawing/2014/main" id="{BA724CCF-7644-AE04-073A-17BDBA2B5C1B}"/>
              </a:ext>
            </a:extLst>
          </p:cNvPr>
          <p:cNvSpPr>
            <a:spLocks noChangeAspect="1" noChangeArrowheads="1"/>
          </p:cNvSpPr>
          <p:nvPr/>
        </p:nvSpPr>
        <p:spPr bwMode="auto">
          <a:xfrm>
            <a:off x="66675" y="60799663"/>
            <a:ext cx="22479000" cy="149987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6" name="AutoShape 25" descr="Arnaud Théval La tombée de la nuit retardée   (2020) H 132 x L 184 cm, tirage affiche. Quartier arrivants. © D.R">
            <a:extLst>
              <a:ext uri="{FF2B5EF4-FFF2-40B4-BE49-F238E27FC236}">
                <a16:creationId xmlns:a16="http://schemas.microsoft.com/office/drawing/2014/main" id="{F55F6779-985E-157C-A18B-72EE4BA375E2}"/>
              </a:ext>
            </a:extLst>
          </p:cNvPr>
          <p:cNvSpPr>
            <a:spLocks noChangeAspect="1" noChangeArrowheads="1"/>
          </p:cNvSpPr>
          <p:nvPr/>
        </p:nvSpPr>
        <p:spPr bwMode="auto">
          <a:xfrm>
            <a:off x="66675" y="75353863"/>
            <a:ext cx="22479000" cy="149987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7" name="AutoShape 26" descr="Arnaud Théval La compagnie 4 (2020) H 165 x L 190 cm, tirage affiche. Coursive du bâtiment d’habitation 2. © D.R">
            <a:extLst>
              <a:ext uri="{FF2B5EF4-FFF2-40B4-BE49-F238E27FC236}">
                <a16:creationId xmlns:a16="http://schemas.microsoft.com/office/drawing/2014/main" id="{026585A9-5A58-81FA-5D8D-4FA097928FC2}"/>
              </a:ext>
            </a:extLst>
          </p:cNvPr>
          <p:cNvSpPr>
            <a:spLocks noChangeAspect="1" noChangeArrowheads="1"/>
          </p:cNvSpPr>
          <p:nvPr/>
        </p:nvSpPr>
        <p:spPr bwMode="auto">
          <a:xfrm>
            <a:off x="66675" y="90609738"/>
            <a:ext cx="20713700" cy="149987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8" name="AutoShape 27" descr="Arnaud Théval La compagnie 3 (2020) H 181 x L 190 cm, tirage affiche. Coursive du bâtiment d’habitation 2. © D.R">
            <a:extLst>
              <a:ext uri="{FF2B5EF4-FFF2-40B4-BE49-F238E27FC236}">
                <a16:creationId xmlns:a16="http://schemas.microsoft.com/office/drawing/2014/main" id="{2F95E45F-9465-AE5A-371C-EED46C81F460}"/>
              </a:ext>
            </a:extLst>
          </p:cNvPr>
          <p:cNvSpPr>
            <a:spLocks noChangeAspect="1" noChangeArrowheads="1"/>
          </p:cNvSpPr>
          <p:nvPr/>
        </p:nvSpPr>
        <p:spPr bwMode="auto">
          <a:xfrm>
            <a:off x="66675" y="105163938"/>
            <a:ext cx="22034500" cy="149987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9" name="AutoShape 28" descr="Arnaud Théval La compagnie 3 et 4 (2020). Coursives du bâtiment d’habitation 2. © D.R">
            <a:extLst>
              <a:ext uri="{FF2B5EF4-FFF2-40B4-BE49-F238E27FC236}">
                <a16:creationId xmlns:a16="http://schemas.microsoft.com/office/drawing/2014/main" id="{CA7536BC-52AF-FA52-A83A-33C94ACAF854}"/>
              </a:ext>
            </a:extLst>
          </p:cNvPr>
          <p:cNvSpPr>
            <a:spLocks noChangeAspect="1" noChangeArrowheads="1"/>
          </p:cNvSpPr>
          <p:nvPr/>
        </p:nvSpPr>
        <p:spPr bwMode="auto">
          <a:xfrm>
            <a:off x="66675" y="119718138"/>
            <a:ext cx="22542500" cy="149987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0" name="AutoShape 29" descr="Arnaud Théval La compagnie 2 (2020) H 181 x L 190 cm, tirage affiche. Coursive du bâtiment d’habitation 2. © D.R">
            <a:extLst>
              <a:ext uri="{FF2B5EF4-FFF2-40B4-BE49-F238E27FC236}">
                <a16:creationId xmlns:a16="http://schemas.microsoft.com/office/drawing/2014/main" id="{D64A84AD-067A-4E30-F3AA-A03C64EE2ADB}"/>
              </a:ext>
            </a:extLst>
          </p:cNvPr>
          <p:cNvSpPr>
            <a:spLocks noChangeAspect="1" noChangeArrowheads="1"/>
          </p:cNvSpPr>
          <p:nvPr/>
        </p:nvSpPr>
        <p:spPr bwMode="auto">
          <a:xfrm>
            <a:off x="66675" y="134272338"/>
            <a:ext cx="22479000" cy="149987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1" name="AutoShape 30" descr="Arnaud Théval La compagnie 2 (2020) H 181 x L 190 cm, tirage affiche. Coursive du bâtiment d’habitation 2. © D.R">
            <a:extLst>
              <a:ext uri="{FF2B5EF4-FFF2-40B4-BE49-F238E27FC236}">
                <a16:creationId xmlns:a16="http://schemas.microsoft.com/office/drawing/2014/main" id="{81AA7D50-55B0-7FFF-9CEC-30CD7DCBA770}"/>
              </a:ext>
            </a:extLst>
          </p:cNvPr>
          <p:cNvSpPr>
            <a:spLocks noChangeAspect="1" noChangeArrowheads="1"/>
          </p:cNvSpPr>
          <p:nvPr/>
        </p:nvSpPr>
        <p:spPr bwMode="auto">
          <a:xfrm>
            <a:off x="66675" y="148826538"/>
            <a:ext cx="21221700" cy="149987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2" name="AutoShape 31" descr="Arnaud Théval La compagnie (2020) H 181 x L 190 cm, tirage affiche. Coursive du bâtiment d’habitation 2. © D.R">
            <a:extLst>
              <a:ext uri="{FF2B5EF4-FFF2-40B4-BE49-F238E27FC236}">
                <a16:creationId xmlns:a16="http://schemas.microsoft.com/office/drawing/2014/main" id="{0A57746E-90F3-4A3B-BA06-0DEC059B918E}"/>
              </a:ext>
            </a:extLst>
          </p:cNvPr>
          <p:cNvSpPr>
            <a:spLocks noChangeAspect="1" noChangeArrowheads="1"/>
          </p:cNvSpPr>
          <p:nvPr/>
        </p:nvSpPr>
        <p:spPr bwMode="auto">
          <a:xfrm>
            <a:off x="66675" y="163380738"/>
            <a:ext cx="21412200" cy="149987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3" name="AutoShape 32" descr="Arnaud Théval La compagnie 1 et 2 (2020)Coursives du bâtiment d’habitation 2. © D.R">
            <a:extLst>
              <a:ext uri="{FF2B5EF4-FFF2-40B4-BE49-F238E27FC236}">
                <a16:creationId xmlns:a16="http://schemas.microsoft.com/office/drawing/2014/main" id="{56E9E249-BA01-0495-E30D-EBF6DAE1DCC2}"/>
              </a:ext>
            </a:extLst>
          </p:cNvPr>
          <p:cNvSpPr>
            <a:spLocks noChangeAspect="1" noChangeArrowheads="1"/>
          </p:cNvSpPr>
          <p:nvPr/>
        </p:nvSpPr>
        <p:spPr bwMode="auto">
          <a:xfrm>
            <a:off x="66675" y="177934938"/>
            <a:ext cx="22479000" cy="149987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4" name="AutoShape 33" descr="Arnaud Théval Une partie sérrée (2020) H 259 x L 293 cm, tirage affiche. Cour de promenade du bâtiment d’habitation 2. © D.R">
            <a:extLst>
              <a:ext uri="{FF2B5EF4-FFF2-40B4-BE49-F238E27FC236}">
                <a16:creationId xmlns:a16="http://schemas.microsoft.com/office/drawing/2014/main" id="{FA67E068-1DC7-8C48-E90E-7B114E88E782}"/>
              </a:ext>
            </a:extLst>
          </p:cNvPr>
          <p:cNvSpPr>
            <a:spLocks noChangeAspect="1" noChangeArrowheads="1"/>
          </p:cNvSpPr>
          <p:nvPr/>
        </p:nvSpPr>
        <p:spPr bwMode="auto">
          <a:xfrm>
            <a:off x="66675" y="192489138"/>
            <a:ext cx="22479000" cy="149987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5" name="AutoShape 34" descr="Arnaud Théval Une partie sérrée (2020) H 259 x L 293 cm, tirage affiche. Cour de promenade du bâtiment d’habitation 2. © D.R">
            <a:extLst>
              <a:ext uri="{FF2B5EF4-FFF2-40B4-BE49-F238E27FC236}">
                <a16:creationId xmlns:a16="http://schemas.microsoft.com/office/drawing/2014/main" id="{990097FC-74CD-52CE-D0EC-9AABDBE160D0}"/>
              </a:ext>
            </a:extLst>
          </p:cNvPr>
          <p:cNvSpPr>
            <a:spLocks noChangeAspect="1" noChangeArrowheads="1"/>
          </p:cNvSpPr>
          <p:nvPr/>
        </p:nvSpPr>
        <p:spPr bwMode="auto">
          <a:xfrm>
            <a:off x="66675" y="207043338"/>
            <a:ext cx="22479000" cy="149987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6" name="AutoShape 35" descr="Arnaud Théval À la lumière des mots (2020) H 239 x L 186 cm, tirage affiche. Salle d’audience du quartier disciplinaire. © D.R">
            <a:extLst>
              <a:ext uri="{FF2B5EF4-FFF2-40B4-BE49-F238E27FC236}">
                <a16:creationId xmlns:a16="http://schemas.microsoft.com/office/drawing/2014/main" id="{12035CCB-E85B-E1EE-B68B-99DC4815AE89}"/>
              </a:ext>
            </a:extLst>
          </p:cNvPr>
          <p:cNvSpPr>
            <a:spLocks noChangeAspect="1" noChangeArrowheads="1"/>
          </p:cNvSpPr>
          <p:nvPr/>
        </p:nvSpPr>
        <p:spPr bwMode="auto">
          <a:xfrm>
            <a:off x="66675" y="221597538"/>
            <a:ext cx="21818600" cy="149987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28" name="Image 27" descr="Une image contenant habits, personne, mur, intérieur&#10;&#10;Description générée automatiquement">
            <a:extLst>
              <a:ext uri="{FF2B5EF4-FFF2-40B4-BE49-F238E27FC236}">
                <a16:creationId xmlns:a16="http://schemas.microsoft.com/office/drawing/2014/main" id="{EE0DC7E9-4791-13C2-A1D1-9D8EF8BF0E82}"/>
              </a:ext>
            </a:extLst>
          </p:cNvPr>
          <p:cNvPicPr>
            <a:picLocks noChangeAspect="1"/>
          </p:cNvPicPr>
          <p:nvPr/>
        </p:nvPicPr>
        <p:blipFill>
          <a:blip r:embed="rId15"/>
          <a:stretch>
            <a:fillRect/>
          </a:stretch>
        </p:blipFill>
        <p:spPr>
          <a:xfrm>
            <a:off x="6172200" y="1881188"/>
            <a:ext cx="5471160" cy="4040346"/>
          </a:xfrm>
          <a:prstGeom prst="rect">
            <a:avLst/>
          </a:prstGeom>
        </p:spPr>
      </p:pic>
    </p:spTree>
    <p:extLst>
      <p:ext uri="{BB962C8B-B14F-4D97-AF65-F5344CB8AC3E}">
        <p14:creationId xmlns:p14="http://schemas.microsoft.com/office/powerpoint/2010/main" val="6316449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5BD8601-404B-D06F-9752-6FA5B2A79CDE}"/>
              </a:ext>
            </a:extLst>
          </p:cNvPr>
          <p:cNvSpPr>
            <a:spLocks noGrp="1"/>
          </p:cNvSpPr>
          <p:nvPr>
            <p:ph type="title"/>
          </p:nvPr>
        </p:nvSpPr>
        <p:spPr>
          <a:xfrm>
            <a:off x="838200" y="365125"/>
            <a:ext cx="10515600" cy="571853"/>
          </a:xfrm>
        </p:spPr>
        <p:style>
          <a:lnRef idx="2">
            <a:schemeClr val="accent1"/>
          </a:lnRef>
          <a:fillRef idx="1">
            <a:schemeClr val="lt1"/>
          </a:fillRef>
          <a:effectRef idx="0">
            <a:schemeClr val="accent1"/>
          </a:effectRef>
          <a:fontRef idx="minor">
            <a:schemeClr val="dk1"/>
          </a:fontRef>
        </p:style>
        <p:txBody>
          <a:bodyPr>
            <a:normAutofit/>
          </a:bodyPr>
          <a:lstStyle/>
          <a:p>
            <a:pPr algn="ctr"/>
            <a:r>
              <a:rPr lang="fr-FR" sz="2400" b="1" i="1" dirty="0"/>
              <a:t>Ce que je retiens de cette collaboration</a:t>
            </a:r>
          </a:p>
        </p:txBody>
      </p:sp>
      <p:sp>
        <p:nvSpPr>
          <p:cNvPr id="3" name="Espace réservé du contenu 2">
            <a:extLst>
              <a:ext uri="{FF2B5EF4-FFF2-40B4-BE49-F238E27FC236}">
                <a16:creationId xmlns:a16="http://schemas.microsoft.com/office/drawing/2014/main" id="{8DA4C962-8111-6541-C29D-FEED2790494D}"/>
              </a:ext>
            </a:extLst>
          </p:cNvPr>
          <p:cNvSpPr>
            <a:spLocks noGrp="1"/>
          </p:cNvSpPr>
          <p:nvPr>
            <p:ph sz="half" idx="1"/>
          </p:nvPr>
        </p:nvSpPr>
        <p:spPr/>
        <p:style>
          <a:lnRef idx="3">
            <a:schemeClr val="lt1"/>
          </a:lnRef>
          <a:fillRef idx="1">
            <a:schemeClr val="accent1"/>
          </a:fillRef>
          <a:effectRef idx="1">
            <a:schemeClr val="accent1"/>
          </a:effectRef>
          <a:fontRef idx="minor">
            <a:schemeClr val="lt1"/>
          </a:fontRef>
        </p:style>
        <p:txBody>
          <a:bodyPr>
            <a:normAutofit fontScale="92500" lnSpcReduction="20000"/>
          </a:bodyPr>
          <a:lstStyle/>
          <a:p>
            <a:pPr marL="0" indent="0">
              <a:buNone/>
            </a:pPr>
            <a:endParaRPr lang="fr-FR" sz="1800" i="1" dirty="0">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fr-FR" sz="1800" i="1" dirty="0">
              <a:latin typeface="Aptos" panose="020B0004020202020204" pitchFamily="34" charset="0"/>
              <a:ea typeface="Aptos" panose="020B0004020202020204" pitchFamily="34" charset="0"/>
              <a:cs typeface="Times New Roman" panose="02020603050405020304" pitchFamily="18" charset="0"/>
            </a:endParaRPr>
          </a:p>
          <a:p>
            <a:pPr marL="0" indent="0">
              <a:buNone/>
            </a:pPr>
            <a:r>
              <a:rPr lang="fr-FR" sz="2600" i="1" dirty="0">
                <a:latin typeface="Aptos" panose="020B0004020202020204" pitchFamily="34" charset="0"/>
                <a:ea typeface="Aptos" panose="020B0004020202020204" pitchFamily="34" charset="0"/>
                <a:cs typeface="Times New Roman" panose="02020603050405020304" pitchFamily="18" charset="0"/>
              </a:rPr>
              <a:t>1) N</a:t>
            </a:r>
            <a:r>
              <a:rPr lang="fr-FR" sz="2600" i="1" dirty="0">
                <a:effectLst/>
                <a:latin typeface="Aptos" panose="020B0004020202020204" pitchFamily="34" charset="0"/>
                <a:ea typeface="Aptos" panose="020B0004020202020204" pitchFamily="34" charset="0"/>
                <a:cs typeface="Times New Roman" panose="02020603050405020304" pitchFamily="18" charset="0"/>
              </a:rPr>
              <a:t>otre société entretient un rapport très ambiguë avec la prison</a:t>
            </a:r>
            <a:r>
              <a:rPr lang="fr-FR" sz="2600" dirty="0">
                <a:effectLst/>
                <a:latin typeface="Aptos" panose="020B0004020202020204" pitchFamily="34" charset="0"/>
                <a:ea typeface="Aptos" panose="020B0004020202020204" pitchFamily="34" charset="0"/>
                <a:cs typeface="Times New Roman" panose="02020603050405020304" pitchFamily="18" charset="0"/>
              </a:rPr>
              <a:t> : nous la situons mentalement – et même physiquement - </a:t>
            </a:r>
            <a:r>
              <a:rPr lang="fr-FR" sz="2600" b="1" dirty="0">
                <a:effectLst/>
                <a:latin typeface="Aptos" panose="020B0004020202020204" pitchFamily="34" charset="0"/>
                <a:ea typeface="Aptos" panose="020B0004020202020204" pitchFamily="34" charset="0"/>
                <a:cs typeface="Times New Roman" panose="02020603050405020304" pitchFamily="18" charset="0"/>
              </a:rPr>
              <a:t>aux marges de la société</a:t>
            </a:r>
            <a:r>
              <a:rPr lang="fr-FR" sz="2600" dirty="0">
                <a:effectLst/>
                <a:latin typeface="Aptos" panose="020B0004020202020204" pitchFamily="34" charset="0"/>
                <a:ea typeface="Aptos" panose="020B0004020202020204" pitchFamily="34" charset="0"/>
                <a:cs typeface="Times New Roman" panose="02020603050405020304" pitchFamily="18" charset="0"/>
              </a:rPr>
              <a:t> pour ne pas dire à l’extérieur   – </a:t>
            </a:r>
            <a:r>
              <a:rPr lang="fr-FR" sz="2600" b="1" dirty="0">
                <a:effectLst/>
                <a:latin typeface="Aptos" panose="020B0004020202020204" pitchFamily="34" charset="0"/>
                <a:ea typeface="Aptos" panose="020B0004020202020204" pitchFamily="34" charset="0"/>
                <a:cs typeface="Times New Roman" panose="02020603050405020304" pitchFamily="18" charset="0"/>
              </a:rPr>
              <a:t>alors qu’elle y est bel et bien au centre</a:t>
            </a:r>
            <a:r>
              <a:rPr lang="fr-FR" sz="2600" dirty="0">
                <a:effectLst/>
                <a:latin typeface="Aptos" panose="020B0004020202020204" pitchFamily="34" charset="0"/>
                <a:ea typeface="Aptos" panose="020B0004020202020204" pitchFamily="34" charset="0"/>
                <a:cs typeface="Times New Roman" panose="02020603050405020304" pitchFamily="18" charset="0"/>
              </a:rPr>
              <a:t>. Elle en est bien l’une de ses institutions centrales. </a:t>
            </a:r>
            <a:endParaRPr lang="fr-FR" sz="2600" dirty="0"/>
          </a:p>
        </p:txBody>
      </p:sp>
      <p:sp>
        <p:nvSpPr>
          <p:cNvPr id="4" name="Espace réservé du contenu 3">
            <a:extLst>
              <a:ext uri="{FF2B5EF4-FFF2-40B4-BE49-F238E27FC236}">
                <a16:creationId xmlns:a16="http://schemas.microsoft.com/office/drawing/2014/main" id="{7B1A9CB6-4374-3A71-D891-435D54BB80DC}"/>
              </a:ext>
            </a:extLst>
          </p:cNvPr>
          <p:cNvSpPr>
            <a:spLocks noGrp="1"/>
          </p:cNvSpPr>
          <p:nvPr>
            <p:ph sz="half" idx="2"/>
          </p:nvPr>
        </p:nvSpPr>
        <p:spPr/>
        <p:style>
          <a:lnRef idx="3">
            <a:schemeClr val="lt1"/>
          </a:lnRef>
          <a:fillRef idx="1">
            <a:schemeClr val="accent4"/>
          </a:fillRef>
          <a:effectRef idx="1">
            <a:schemeClr val="accent4"/>
          </a:effectRef>
          <a:fontRef idx="minor">
            <a:schemeClr val="lt1"/>
          </a:fontRef>
        </p:style>
        <p:txBody>
          <a:bodyPr>
            <a:normAutofit fontScale="92500" lnSpcReduction="20000"/>
          </a:bodyPr>
          <a:lstStyle/>
          <a:p>
            <a:pPr marL="0" indent="0">
              <a:buNone/>
            </a:pPr>
            <a:endParaRPr lang="fr-FR" sz="1800" i="1"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r>
              <a:rPr lang="fr-FR" sz="2400" i="1" dirty="0">
                <a:latin typeface="Aptos" panose="020B0004020202020204" pitchFamily="34" charset="0"/>
                <a:ea typeface="Aptos" panose="020B0004020202020204" pitchFamily="34" charset="0"/>
                <a:cs typeface="Times New Roman" panose="02020603050405020304" pitchFamily="18" charset="0"/>
              </a:rPr>
              <a:t>2) </a:t>
            </a:r>
            <a:r>
              <a:rPr lang="fr-FR" sz="2400" b="1" i="1" dirty="0">
                <a:latin typeface="Aptos" panose="020B0004020202020204" pitchFamily="34" charset="0"/>
                <a:ea typeface="Aptos" panose="020B0004020202020204" pitchFamily="34" charset="0"/>
                <a:cs typeface="Times New Roman" panose="02020603050405020304" pitchFamily="18" charset="0"/>
              </a:rPr>
              <a:t>L</a:t>
            </a:r>
            <a:r>
              <a:rPr lang="fr-FR" sz="2400" b="1" i="1" dirty="0">
                <a:effectLst/>
                <a:latin typeface="Aptos" panose="020B0004020202020204" pitchFamily="34" charset="0"/>
                <a:ea typeface="Aptos" panose="020B0004020202020204" pitchFamily="34" charset="0"/>
                <a:cs typeface="Times New Roman" panose="02020603050405020304" pitchFamily="18" charset="0"/>
              </a:rPr>
              <a:t>a place qu’on y accorde à la culture est liée à cette ambiguïté</a:t>
            </a:r>
            <a:r>
              <a:rPr lang="fr-FR" sz="2400" b="1" dirty="0">
                <a:effectLst/>
                <a:latin typeface="Aptos" panose="020B0004020202020204" pitchFamily="34" charset="0"/>
                <a:ea typeface="Aptos" panose="020B0004020202020204" pitchFamily="34" charset="0"/>
                <a:cs typeface="Times New Roman" panose="02020603050405020304" pitchFamily="18" charset="0"/>
              </a:rPr>
              <a:t>. </a:t>
            </a:r>
            <a:r>
              <a:rPr lang="fr-FR" sz="2400" dirty="0">
                <a:effectLst/>
                <a:latin typeface="Aptos" panose="020B0004020202020204" pitchFamily="34" charset="0"/>
                <a:ea typeface="Aptos" panose="020B0004020202020204" pitchFamily="34" charset="0"/>
                <a:cs typeface="Times New Roman" panose="02020603050405020304" pitchFamily="18" charset="0"/>
              </a:rPr>
              <a:t>On la réserve aux détenus, comme chemin de réinsertion, brèche dans l’enfermement, fenêtre ou respiration, reconquête de soi ou sortie de soi, etc., en oubliant trop que </a:t>
            </a:r>
            <a:r>
              <a:rPr lang="fr-FR" sz="2400" b="1" dirty="0">
                <a:effectLst/>
                <a:latin typeface="Aptos" panose="020B0004020202020204" pitchFamily="34" charset="0"/>
                <a:ea typeface="Aptos" panose="020B0004020202020204" pitchFamily="34" charset="0"/>
                <a:cs typeface="Times New Roman" panose="02020603050405020304" pitchFamily="18" charset="0"/>
              </a:rPr>
              <a:t>les surveillants et surveillantes sont aussi des habitants de la prison</a:t>
            </a:r>
            <a:r>
              <a:rPr lang="fr-FR" sz="2400" dirty="0">
                <a:effectLst/>
                <a:latin typeface="Aptos" panose="020B0004020202020204" pitchFamily="34" charset="0"/>
                <a:ea typeface="Aptos" panose="020B0004020202020204" pitchFamily="34" charset="0"/>
                <a:cs typeface="Times New Roman" panose="02020603050405020304" pitchFamily="18" charset="0"/>
              </a:rPr>
              <a:t>, même s’ils en sortent tous les soirs. </a:t>
            </a:r>
          </a:p>
          <a:p>
            <a:pPr>
              <a:buFont typeface="Wingdings" pitchFamily="2" charset="2"/>
              <a:buChar char="Ø"/>
            </a:pPr>
            <a:r>
              <a:rPr lang="fr-FR" sz="1800" kern="100" dirty="0">
                <a:latin typeface="Aptos" panose="020B0004020202020204" pitchFamily="34" charset="0"/>
                <a:ea typeface="Aptos" panose="020B0004020202020204" pitchFamily="34" charset="0"/>
                <a:cs typeface="Times New Roman" panose="02020603050405020304" pitchFamily="18" charset="0"/>
              </a:rPr>
              <a:t>N</a:t>
            </a:r>
            <a:r>
              <a:rPr lang="fr-FR" sz="1800" kern="100" dirty="0">
                <a:effectLst/>
                <a:latin typeface="Aptos" panose="020B0004020202020204" pitchFamily="34" charset="0"/>
                <a:ea typeface="Aptos" panose="020B0004020202020204" pitchFamily="34" charset="0"/>
                <a:cs typeface="Times New Roman" panose="02020603050405020304" pitchFamily="18" charset="0"/>
              </a:rPr>
              <a:t>e pas l’oublier dans un dispositif Bibliothèques – Prisons… </a:t>
            </a:r>
            <a:r>
              <a:rPr lang="fr-FR" sz="1800" b="1" kern="100" dirty="0">
                <a:effectLst/>
                <a:latin typeface="Aptos" panose="020B0004020202020204" pitchFamily="34" charset="0"/>
                <a:ea typeface="Aptos" panose="020B0004020202020204" pitchFamily="34" charset="0"/>
                <a:cs typeface="Times New Roman" panose="02020603050405020304" pitchFamily="18" charset="0"/>
              </a:rPr>
              <a:t>Ne pas écarter d’emblée que ce dispositif puisse en partie au moins concerner les </a:t>
            </a:r>
            <a:r>
              <a:rPr lang="fr-FR" sz="1800" b="1" kern="100" dirty="0" err="1">
                <a:effectLst/>
                <a:latin typeface="Aptos" panose="020B0004020202020204" pitchFamily="34" charset="0"/>
                <a:ea typeface="Aptos" panose="020B0004020202020204" pitchFamily="34" charset="0"/>
                <a:cs typeface="Times New Roman" panose="02020603050405020304" pitchFamily="18" charset="0"/>
              </a:rPr>
              <a:t>surveillant.e.s</a:t>
            </a:r>
            <a:r>
              <a:rPr lang="fr-FR" sz="1800" kern="100" dirty="0">
                <a:effectLst/>
                <a:latin typeface="Aptos" panose="020B0004020202020204" pitchFamily="34" charset="0"/>
                <a:ea typeface="Aptos" panose="020B0004020202020204" pitchFamily="34" charset="0"/>
                <a:cs typeface="Times New Roman" panose="02020603050405020304" pitchFamily="18" charset="0"/>
              </a:rPr>
              <a:t>, et qu’il pourrait ainsi même modestement contribuer à changer quelque chose dans la vie carcérale, dans la relation </a:t>
            </a:r>
            <a:r>
              <a:rPr lang="fr-FR" sz="1800" kern="100" dirty="0" err="1">
                <a:effectLst/>
                <a:latin typeface="Aptos" panose="020B0004020202020204" pitchFamily="34" charset="0"/>
                <a:ea typeface="Aptos" panose="020B0004020202020204" pitchFamily="34" charset="0"/>
                <a:cs typeface="Times New Roman" panose="02020603050405020304" pitchFamily="18" charset="0"/>
              </a:rPr>
              <a:t>détenu.e.s-suveillant.e.s</a:t>
            </a:r>
            <a:r>
              <a:rPr lang="fr-FR" sz="1800" kern="100" dirty="0">
                <a:effectLst/>
                <a:latin typeface="Aptos" panose="020B0004020202020204" pitchFamily="34" charset="0"/>
                <a:ea typeface="Aptos" panose="020B0004020202020204" pitchFamily="34" charset="0"/>
                <a:cs typeface="Times New Roman" panose="02020603050405020304" pitchFamily="18" charset="0"/>
              </a:rPr>
              <a:t>.</a:t>
            </a:r>
          </a:p>
          <a:p>
            <a:pPr marL="0" indent="0">
              <a:buNone/>
            </a:pPr>
            <a:endParaRPr lang="fr-FR" sz="2400" dirty="0"/>
          </a:p>
        </p:txBody>
      </p:sp>
    </p:spTree>
    <p:extLst>
      <p:ext uri="{BB962C8B-B14F-4D97-AF65-F5344CB8AC3E}">
        <p14:creationId xmlns:p14="http://schemas.microsoft.com/office/powerpoint/2010/main" val="36404445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6F5A159-6394-F8A1-275A-C9CE10521704}"/>
              </a:ext>
            </a:extLst>
          </p:cNvPr>
          <p:cNvSpPr>
            <a:spLocks noGrp="1"/>
          </p:cNvSpPr>
          <p:nvPr>
            <p:ph type="title"/>
          </p:nvPr>
        </p:nvSpPr>
        <p:spPr/>
        <p:style>
          <a:lnRef idx="3">
            <a:schemeClr val="lt1"/>
          </a:lnRef>
          <a:fillRef idx="1">
            <a:schemeClr val="accent1"/>
          </a:fillRef>
          <a:effectRef idx="1">
            <a:schemeClr val="accent1"/>
          </a:effectRef>
          <a:fontRef idx="minor">
            <a:schemeClr val="lt1"/>
          </a:fontRef>
        </p:style>
        <p:txBody>
          <a:bodyPr>
            <a:normAutofit/>
          </a:bodyPr>
          <a:lstStyle/>
          <a:p>
            <a:pPr algn="ctr"/>
            <a:r>
              <a:rPr lang="fr-FR" sz="3200" dirty="0"/>
              <a:t>I. LA LECTURE, QUELS EFFETS ?</a:t>
            </a:r>
            <a:br>
              <a:rPr lang="fr-FR" sz="3200" dirty="0"/>
            </a:br>
            <a:br>
              <a:rPr lang="fr-FR" sz="3200" dirty="0"/>
            </a:br>
            <a:br>
              <a:rPr lang="fr-FR" sz="3200" dirty="0"/>
            </a:br>
            <a:endParaRPr lang="fr-FR" sz="3200" dirty="0"/>
          </a:p>
        </p:txBody>
      </p:sp>
      <p:sp>
        <p:nvSpPr>
          <p:cNvPr id="3" name="Espace réservé du texte 2">
            <a:extLst>
              <a:ext uri="{FF2B5EF4-FFF2-40B4-BE49-F238E27FC236}">
                <a16:creationId xmlns:a16="http://schemas.microsoft.com/office/drawing/2014/main" id="{5397766F-C43C-D805-3E2B-123E59EB65E4}"/>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3171128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4B38B1-1AD9-8186-0CC3-98341B03A1DA}"/>
              </a:ext>
            </a:extLst>
          </p:cNvPr>
          <p:cNvSpPr>
            <a:spLocks noGrp="1"/>
          </p:cNvSpPr>
          <p:nvPr>
            <p:ph type="title"/>
          </p:nvPr>
        </p:nvSpPr>
        <p:spPr>
          <a:xfrm>
            <a:off x="838200" y="821713"/>
            <a:ext cx="10515600" cy="775053"/>
          </a:xfrm>
        </p:spPr>
        <p:style>
          <a:lnRef idx="2">
            <a:schemeClr val="accent1"/>
          </a:lnRef>
          <a:fillRef idx="1">
            <a:schemeClr val="lt1"/>
          </a:fillRef>
          <a:effectRef idx="0">
            <a:schemeClr val="accent1"/>
          </a:effectRef>
          <a:fontRef idx="minor">
            <a:schemeClr val="dk1"/>
          </a:fontRef>
        </p:style>
        <p:txBody>
          <a:bodyPr>
            <a:normAutofit/>
          </a:bodyPr>
          <a:lstStyle/>
          <a:p>
            <a:pPr algn="ctr"/>
            <a:r>
              <a:rPr lang="fr-FR" sz="2000" b="1" i="1" dirty="0">
                <a:latin typeface="Aptos" panose="020B0004020202020204" pitchFamily="34" charset="0"/>
                <a:ea typeface="Aptos" panose="020B0004020202020204" pitchFamily="34" charset="0"/>
                <a:cs typeface="Times New Roman" panose="02020603050405020304" pitchFamily="18" charset="0"/>
              </a:rPr>
              <a:t>Commencer par </a:t>
            </a:r>
            <a:r>
              <a:rPr lang="fr-FR" sz="2000" b="1" i="1" dirty="0">
                <a:effectLst/>
                <a:latin typeface="Aptos" panose="020B0004020202020204" pitchFamily="34" charset="0"/>
                <a:ea typeface="Aptos" panose="020B0004020202020204" pitchFamily="34" charset="0"/>
                <a:cs typeface="Times New Roman" panose="02020603050405020304" pitchFamily="18" charset="0"/>
              </a:rPr>
              <a:t> réfléchir aux effets du livre, de la lecture, sur les lecteurs</a:t>
            </a:r>
            <a:r>
              <a:rPr lang="fr-FR" sz="2000" b="1" i="1" dirty="0">
                <a:effectLst/>
              </a:rPr>
              <a:t> </a:t>
            </a:r>
            <a:endParaRPr lang="fr-FR" sz="2000" b="1" i="1" dirty="0"/>
          </a:p>
        </p:txBody>
      </p:sp>
      <p:sp>
        <p:nvSpPr>
          <p:cNvPr id="3" name="Espace réservé du contenu 2">
            <a:extLst>
              <a:ext uri="{FF2B5EF4-FFF2-40B4-BE49-F238E27FC236}">
                <a16:creationId xmlns:a16="http://schemas.microsoft.com/office/drawing/2014/main" id="{FAA36BF6-9827-ADC4-2F81-B9DB17290F54}"/>
              </a:ext>
            </a:extLst>
          </p:cNvPr>
          <p:cNvSpPr>
            <a:spLocks noGrp="1"/>
          </p:cNvSpPr>
          <p:nvPr>
            <p:ph idx="1"/>
          </p:nvPr>
        </p:nvSpPr>
        <p:spPr/>
        <p:style>
          <a:lnRef idx="3">
            <a:schemeClr val="lt1"/>
          </a:lnRef>
          <a:fillRef idx="1">
            <a:schemeClr val="accent1"/>
          </a:fillRef>
          <a:effectRef idx="1">
            <a:schemeClr val="accent1"/>
          </a:effectRef>
          <a:fontRef idx="minor">
            <a:schemeClr val="lt1"/>
          </a:fontRef>
        </p:style>
        <p:txBody>
          <a:bodyPr>
            <a:normAutofit lnSpcReduction="10000"/>
          </a:bodyPr>
          <a:lstStyle/>
          <a:p>
            <a:endParaRPr lang="fr-FR" sz="1800" b="1" dirty="0">
              <a:latin typeface="Aptos" panose="020B0004020202020204" pitchFamily="34" charset="0"/>
              <a:ea typeface="Aptos" panose="020B0004020202020204" pitchFamily="34" charset="0"/>
              <a:cs typeface="Times New Roman" panose="02020603050405020304" pitchFamily="18" charset="0"/>
            </a:endParaRPr>
          </a:p>
          <a:p>
            <a:pPr marL="0" indent="0">
              <a:buNone/>
            </a:pPr>
            <a:r>
              <a:rPr lang="fr-FR" sz="2000" b="1" dirty="0">
                <a:latin typeface="Aptos" panose="020B0004020202020204" pitchFamily="34" charset="0"/>
                <a:ea typeface="Aptos" panose="020B0004020202020204" pitchFamily="34" charset="0"/>
                <a:cs typeface="Times New Roman" panose="02020603050405020304" pitchFamily="18" charset="0"/>
              </a:rPr>
              <a:t>1) D</a:t>
            </a:r>
            <a:r>
              <a:rPr lang="fr-FR" sz="2000" b="1" dirty="0">
                <a:effectLst/>
                <a:latin typeface="Aptos" panose="020B0004020202020204" pitchFamily="34" charset="0"/>
                <a:ea typeface="Aptos" panose="020B0004020202020204" pitchFamily="34" charset="0"/>
                <a:cs typeface="Times New Roman" panose="02020603050405020304" pitchFamily="18" charset="0"/>
              </a:rPr>
              <a:t>es éléments de réflexion chez nombre d’écrivains </a:t>
            </a:r>
            <a:r>
              <a:rPr lang="fr-FR" sz="2000" dirty="0">
                <a:effectLst/>
                <a:latin typeface="Aptos" panose="020B0004020202020204" pitchFamily="34" charset="0"/>
                <a:ea typeface="Aptos" panose="020B0004020202020204" pitchFamily="34" charset="0"/>
                <a:cs typeface="Times New Roman" panose="02020603050405020304" pitchFamily="18" charset="0"/>
              </a:rPr>
              <a:t>(Proust </a:t>
            </a:r>
            <a:r>
              <a:rPr lang="fr-FR" sz="2000" i="1" dirty="0">
                <a:effectLst/>
                <a:latin typeface="Aptos" panose="020B0004020202020204" pitchFamily="34" charset="0"/>
                <a:ea typeface="Aptos" panose="020B0004020202020204" pitchFamily="34" charset="0"/>
                <a:cs typeface="Times New Roman" panose="02020603050405020304" pitchFamily="18" charset="0"/>
              </a:rPr>
              <a:t>Sur la lecture</a:t>
            </a:r>
            <a:r>
              <a:rPr lang="fr-FR" sz="2000" dirty="0">
                <a:effectLst/>
                <a:latin typeface="Aptos" panose="020B0004020202020204" pitchFamily="34" charset="0"/>
                <a:ea typeface="Aptos" panose="020B0004020202020204" pitchFamily="34" charset="0"/>
                <a:cs typeface="Times New Roman" panose="02020603050405020304" pitchFamily="18" charset="0"/>
              </a:rPr>
              <a:t> ; Julien Gracq </a:t>
            </a:r>
            <a:r>
              <a:rPr lang="fr-FR" sz="2000" i="1" dirty="0">
                <a:effectLst/>
                <a:latin typeface="Aptos" panose="020B0004020202020204" pitchFamily="34" charset="0"/>
                <a:ea typeface="Aptos" panose="020B0004020202020204" pitchFamily="34" charset="0"/>
                <a:cs typeface="Times New Roman" panose="02020603050405020304" pitchFamily="18" charset="0"/>
              </a:rPr>
              <a:t>En lisant et en écrivant</a:t>
            </a:r>
            <a:r>
              <a:rPr lang="fr-FR" sz="2000" dirty="0">
                <a:effectLst/>
                <a:latin typeface="Aptos" panose="020B0004020202020204" pitchFamily="34" charset="0"/>
                <a:ea typeface="Aptos" panose="020B0004020202020204" pitchFamily="34" charset="0"/>
                <a:cs typeface="Times New Roman" panose="02020603050405020304" pitchFamily="18" charset="0"/>
              </a:rPr>
              <a:t>, Gao XINGJIAN </a:t>
            </a:r>
            <a:r>
              <a:rPr lang="fr-FR" sz="2000" i="1" dirty="0">
                <a:effectLst/>
                <a:latin typeface="Aptos" panose="020B0004020202020204" pitchFamily="34" charset="0"/>
                <a:ea typeface="Aptos" panose="020B0004020202020204" pitchFamily="34" charset="0"/>
                <a:cs typeface="Times New Roman" panose="02020603050405020304" pitchFamily="18" charset="0"/>
              </a:rPr>
              <a:t>La raison d’être de la littérature</a:t>
            </a:r>
            <a:r>
              <a:rPr lang="fr-FR" sz="2000" dirty="0">
                <a:effectLst/>
                <a:latin typeface="Aptos" panose="020B0004020202020204" pitchFamily="34" charset="0"/>
                <a:ea typeface="Aptos" panose="020B0004020202020204" pitchFamily="34" charset="0"/>
                <a:cs typeface="Times New Roman" panose="02020603050405020304" pitchFamily="18" charset="0"/>
              </a:rPr>
              <a:t>, suivi de </a:t>
            </a:r>
            <a:r>
              <a:rPr lang="fr-FR" sz="2000" i="1" dirty="0">
                <a:effectLst/>
                <a:latin typeface="Aptos" panose="020B0004020202020204" pitchFamily="34" charset="0"/>
                <a:ea typeface="Aptos" panose="020B0004020202020204" pitchFamily="34" charset="0"/>
                <a:cs typeface="Times New Roman" panose="02020603050405020304" pitchFamily="18" charset="0"/>
              </a:rPr>
              <a:t>Au plus près du réel</a:t>
            </a:r>
            <a:r>
              <a:rPr lang="fr-FR" sz="2000" dirty="0">
                <a:effectLst/>
                <a:latin typeface="Aptos" panose="020B0004020202020204" pitchFamily="34" charset="0"/>
                <a:ea typeface="Aptos" panose="020B0004020202020204" pitchFamily="34" charset="0"/>
                <a:cs typeface="Times New Roman" panose="02020603050405020304" pitchFamily="18" charset="0"/>
              </a:rPr>
              <a:t>, etc…).</a:t>
            </a:r>
          </a:p>
          <a:p>
            <a:pPr marL="0" indent="0">
              <a:buNone/>
            </a:pPr>
            <a:r>
              <a:rPr lang="fr-FR" sz="2000" b="1" dirty="0">
                <a:latin typeface="Aptos" panose="020B0004020202020204" pitchFamily="34" charset="0"/>
                <a:cs typeface="Times New Roman" panose="02020603050405020304" pitchFamily="18" charset="0"/>
              </a:rPr>
              <a:t>2) O</a:t>
            </a:r>
            <a:r>
              <a:rPr lang="fr-FR" sz="2000" b="1" dirty="0">
                <a:effectLst/>
                <a:latin typeface="Aptos" panose="020B0004020202020204" pitchFamily="34" charset="0"/>
                <a:ea typeface="Aptos" panose="020B0004020202020204" pitchFamily="34" charset="0"/>
                <a:cs typeface="Times New Roman" panose="02020603050405020304" pitchFamily="18" charset="0"/>
              </a:rPr>
              <a:t>n peut aussi s’appuyer sur des études de théoriciens, philosophes et spécialistes de littérature</a:t>
            </a:r>
            <a:r>
              <a:rPr lang="fr-FR" sz="2000" dirty="0">
                <a:effectLst/>
                <a:latin typeface="Aptos" panose="020B0004020202020204" pitchFamily="34" charset="0"/>
                <a:ea typeface="Aptos" panose="020B0004020202020204" pitchFamily="34" charset="0"/>
                <a:cs typeface="Times New Roman" panose="02020603050405020304" pitchFamily="18" charset="0"/>
              </a:rPr>
              <a:t>, comme Michèle Petit (</a:t>
            </a:r>
            <a:r>
              <a:rPr lang="fr-FR" sz="2000" i="1" dirty="0">
                <a:effectLst/>
                <a:latin typeface="Aptos" panose="020B0004020202020204" pitchFamily="34" charset="0"/>
                <a:ea typeface="Aptos" panose="020B0004020202020204" pitchFamily="34" charset="0"/>
                <a:cs typeface="Times New Roman" panose="02020603050405020304" pitchFamily="18" charset="0"/>
              </a:rPr>
              <a:t>Éloge de la lecture</a:t>
            </a:r>
            <a:r>
              <a:rPr lang="fr-FR" sz="2000" dirty="0">
                <a:effectLst/>
                <a:latin typeface="Aptos" panose="020B0004020202020204" pitchFamily="34" charset="0"/>
                <a:ea typeface="Aptos" panose="020B0004020202020204" pitchFamily="34" charset="0"/>
                <a:cs typeface="Times New Roman" panose="02020603050405020304" pitchFamily="18" charset="0"/>
              </a:rPr>
              <a:t>) ou Marielle Macé (</a:t>
            </a:r>
            <a:r>
              <a:rPr lang="fr-FR" sz="2000" i="1" dirty="0">
                <a:effectLst/>
                <a:latin typeface="Aptos" panose="020B0004020202020204" pitchFamily="34" charset="0"/>
                <a:ea typeface="Aptos" panose="020B0004020202020204" pitchFamily="34" charset="0"/>
                <a:cs typeface="Times New Roman" panose="02020603050405020304" pitchFamily="18" charset="0"/>
              </a:rPr>
              <a:t>Façon de lire, manières d’être</a:t>
            </a:r>
            <a:r>
              <a:rPr lang="fr-FR" sz="2000" dirty="0">
                <a:effectLst/>
                <a:latin typeface="Aptos" panose="020B0004020202020204" pitchFamily="34" charset="0"/>
                <a:ea typeface="Aptos" panose="020B0004020202020204" pitchFamily="34" charset="0"/>
                <a:cs typeface="Times New Roman" panose="02020603050405020304" pitchFamily="18" charset="0"/>
              </a:rPr>
              <a:t>), etc. </a:t>
            </a:r>
          </a:p>
          <a:p>
            <a:pPr marL="0" indent="0">
              <a:buNone/>
            </a:pPr>
            <a:r>
              <a:rPr lang="fr-FR" sz="2000" b="1" dirty="0">
                <a:effectLst/>
                <a:latin typeface="Aptos" panose="020B0004020202020204" pitchFamily="34" charset="0"/>
                <a:ea typeface="Aptos" panose="020B0004020202020204" pitchFamily="34" charset="0"/>
                <a:cs typeface="Times New Roman" panose="02020603050405020304" pitchFamily="18" charset="0"/>
              </a:rPr>
              <a:t>3) Et bien sûr, notre propre expérience de lecteur peut aussi être prise en compte</a:t>
            </a:r>
            <a:r>
              <a:rPr lang="fr-FR" sz="2000" dirty="0">
                <a:effectLst/>
                <a:latin typeface="Aptos" panose="020B0004020202020204" pitchFamily="34" charset="0"/>
                <a:ea typeface="Aptos" panose="020B0004020202020204" pitchFamily="34" charset="0"/>
                <a:cs typeface="Times New Roman" panose="02020603050405020304" pitchFamily="18" charset="0"/>
              </a:rPr>
              <a:t>, dans une démarche phénoménologique. </a:t>
            </a:r>
          </a:p>
          <a:p>
            <a:pPr marL="0" indent="0">
              <a:buNone/>
            </a:pPr>
            <a:r>
              <a:rPr lang="fr-FR" sz="2000" b="1" dirty="0">
                <a:latin typeface="Aptos" panose="020B0004020202020204" pitchFamily="34" charset="0"/>
                <a:cs typeface="Times New Roman" panose="02020603050405020304" pitchFamily="18" charset="0"/>
              </a:rPr>
              <a:t>4) </a:t>
            </a:r>
            <a:r>
              <a:rPr lang="fr-FR" sz="2000" kern="100" dirty="0">
                <a:effectLst/>
                <a:latin typeface="Aptos" panose="020B0004020202020204" pitchFamily="34" charset="0"/>
                <a:ea typeface="Aptos" panose="020B0004020202020204" pitchFamily="34" charset="0"/>
                <a:cs typeface="Times New Roman" panose="02020603050405020304" pitchFamily="18" charset="0"/>
              </a:rPr>
              <a:t>On peut </a:t>
            </a:r>
            <a:r>
              <a:rPr lang="fr-FR" sz="2000" b="1" kern="100" dirty="0">
                <a:effectLst/>
                <a:latin typeface="Aptos" panose="020B0004020202020204" pitchFamily="34" charset="0"/>
                <a:ea typeface="Aptos" panose="020B0004020202020204" pitchFamily="34" charset="0"/>
                <a:cs typeface="Times New Roman" panose="02020603050405020304" pitchFamily="18" charset="0"/>
              </a:rPr>
              <a:t>également prendre en compte ce que disent les écrivains nés en prison, </a:t>
            </a:r>
            <a:r>
              <a:rPr lang="fr-FR" sz="2000" kern="100" dirty="0">
                <a:effectLst/>
                <a:latin typeface="Aptos" panose="020B0004020202020204" pitchFamily="34" charset="0"/>
                <a:ea typeface="Aptos" panose="020B0004020202020204" pitchFamily="34" charset="0"/>
                <a:cs typeface="Times New Roman" panose="02020603050405020304" pitchFamily="18" charset="0"/>
              </a:rPr>
              <a:t>ceux qui se sont découverts écrivain en prison, comme René Frégni et Khaled Miloudi…</a:t>
            </a:r>
          </a:p>
          <a:p>
            <a:pPr marL="0" indent="0">
              <a:buNone/>
            </a:pPr>
            <a:endParaRPr lang="fr-FR" sz="1800" kern="100" dirty="0">
              <a:latin typeface="Aptos" panose="020B0004020202020204" pitchFamily="34" charset="0"/>
              <a:ea typeface="Aptos" panose="020B0004020202020204" pitchFamily="34" charset="0"/>
              <a:cs typeface="Times New Roman" panose="02020603050405020304" pitchFamily="18" charset="0"/>
            </a:endParaRPr>
          </a:p>
          <a:p>
            <a:pPr lvl="1">
              <a:buFont typeface="Wingdings" pitchFamily="2" charset="2"/>
              <a:buChar char="Ø"/>
            </a:pPr>
            <a:r>
              <a:rPr lang="fr-FR" b="1" i="1" kern="100" dirty="0">
                <a:effectLst/>
                <a:latin typeface="Aptos" panose="020B0004020202020204" pitchFamily="34" charset="0"/>
                <a:ea typeface="Aptos" panose="020B0004020202020204" pitchFamily="34" charset="0"/>
                <a:cs typeface="Times New Roman" panose="02020603050405020304" pitchFamily="18" charset="0"/>
              </a:rPr>
              <a:t>Le chemin de réflexion que je vous propose croise ces différentes pistes.</a:t>
            </a:r>
            <a:endParaRPr lang="fr-FR" i="1"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fr-FR"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fr-FR" dirty="0">
              <a:effectLst/>
            </a:endParaRPr>
          </a:p>
          <a:p>
            <a:endParaRPr lang="fr-FR" dirty="0"/>
          </a:p>
        </p:txBody>
      </p:sp>
    </p:spTree>
    <p:extLst>
      <p:ext uri="{BB962C8B-B14F-4D97-AF65-F5344CB8AC3E}">
        <p14:creationId xmlns:p14="http://schemas.microsoft.com/office/powerpoint/2010/main" val="13334122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76B4AAB-A6D7-9FF2-18DA-844024FD4E18}"/>
              </a:ext>
            </a:extLst>
          </p:cNvPr>
          <p:cNvSpPr>
            <a:spLocks noGrp="1"/>
          </p:cNvSpPr>
          <p:nvPr>
            <p:ph type="title"/>
          </p:nvPr>
        </p:nvSpPr>
        <p:spPr>
          <a:xfrm>
            <a:off x="876694" y="741392"/>
            <a:ext cx="3549649" cy="1253663"/>
          </a:xfrm>
        </p:spPr>
        <p:txBody>
          <a:bodyPr vert="horz" lIns="91440" tIns="45720" rIns="91440" bIns="45720" rtlCol="0" anchor="b">
            <a:normAutofit/>
          </a:bodyPr>
          <a:lstStyle/>
          <a:p>
            <a:r>
              <a:rPr lang="en-US" sz="2400" b="1" i="1" dirty="0" err="1">
                <a:effectLst/>
              </a:rPr>
              <a:t>Naître</a:t>
            </a:r>
            <a:r>
              <a:rPr lang="en-US" sz="2400" b="1" i="1" dirty="0">
                <a:effectLst/>
              </a:rPr>
              <a:t> à la lecture </a:t>
            </a:r>
            <a:r>
              <a:rPr lang="en-US" sz="2400" b="1" i="1" dirty="0" err="1">
                <a:effectLst/>
              </a:rPr>
              <a:t>en</a:t>
            </a:r>
            <a:r>
              <a:rPr lang="en-US" sz="2400" b="1" i="1" dirty="0">
                <a:effectLst/>
              </a:rPr>
              <a:t> prison</a:t>
            </a:r>
            <a:br>
              <a:rPr lang="en-US" sz="2400" b="1" i="1" dirty="0">
                <a:effectLst/>
              </a:rPr>
            </a:br>
            <a:endParaRPr lang="en-US" sz="2400" dirty="0"/>
          </a:p>
        </p:txBody>
      </p:sp>
      <p:sp>
        <p:nvSpPr>
          <p:cNvPr id="4" name="Espace réservé du contenu 3">
            <a:extLst>
              <a:ext uri="{FF2B5EF4-FFF2-40B4-BE49-F238E27FC236}">
                <a16:creationId xmlns:a16="http://schemas.microsoft.com/office/drawing/2014/main" id="{62E65115-242A-CFAA-1E70-F75AE6FE17BE}"/>
              </a:ext>
            </a:extLst>
          </p:cNvPr>
          <p:cNvSpPr>
            <a:spLocks noGrp="1"/>
          </p:cNvSpPr>
          <p:nvPr>
            <p:ph sz="half" idx="2"/>
          </p:nvPr>
        </p:nvSpPr>
        <p:spPr>
          <a:xfrm>
            <a:off x="876693" y="2175164"/>
            <a:ext cx="3346964" cy="3806144"/>
          </a:xfrm>
        </p:spPr>
        <p:txBody>
          <a:bodyPr vert="horz" lIns="91440" tIns="45720" rIns="91440" bIns="45720" rtlCol="0" anchor="t">
            <a:normAutofit/>
          </a:bodyPr>
          <a:lstStyle/>
          <a:p>
            <a:pPr marL="0" indent="0">
              <a:buNone/>
            </a:pPr>
            <a:r>
              <a:rPr lang="fr-FR" sz="2400" i="1" dirty="0">
                <a:effectLst/>
                <a:latin typeface="Aptos" panose="020B0004020202020204" pitchFamily="34" charset="0"/>
                <a:ea typeface="Aptos" panose="020B0004020202020204" pitchFamily="34" charset="0"/>
                <a:cs typeface="Times New Roman" panose="02020603050405020304" pitchFamily="18" charset="0"/>
              </a:rPr>
              <a:t>Avant ce premier jour de prison, je n’avais pas ouvert un livre, désormais, il n’y aurait pas un jour sans que j’en ouvre un. </a:t>
            </a:r>
          </a:p>
          <a:p>
            <a:pPr marL="0" indent="0">
              <a:buNone/>
            </a:pPr>
            <a:r>
              <a:rPr lang="fr-FR" sz="2000" dirty="0">
                <a:latin typeface="Aptos" panose="020B0004020202020204" pitchFamily="34" charset="0"/>
                <a:cs typeface="Times New Roman" panose="02020603050405020304" pitchFamily="18" charset="0"/>
              </a:rPr>
              <a:t>René Frégni</a:t>
            </a:r>
            <a:endParaRPr lang="fr-FR" sz="2000" i="1" dirty="0">
              <a:latin typeface="Aptos" panose="020B0004020202020204" pitchFamily="34" charset="0"/>
              <a:cs typeface="Times New Roman" panose="02020603050405020304" pitchFamily="18" charset="0"/>
            </a:endParaRPr>
          </a:p>
          <a:p>
            <a:pPr marL="0" indent="0">
              <a:buNone/>
            </a:pPr>
            <a:r>
              <a:rPr lang="fr-FR" sz="2000" i="1" dirty="0">
                <a:effectLst/>
                <a:latin typeface="Aptos" panose="020B0004020202020204" pitchFamily="34" charset="0"/>
                <a:ea typeface="Aptos" panose="020B0004020202020204" pitchFamily="34" charset="0"/>
                <a:cs typeface="Times New Roman" panose="02020603050405020304" pitchFamily="18" charset="0"/>
              </a:rPr>
              <a:t> Carnet de prison ou l’oubli des rivières</a:t>
            </a:r>
            <a:r>
              <a:rPr lang="fr-FR" sz="2000" dirty="0">
                <a:effectLst/>
                <a:latin typeface="Aptos" panose="020B0004020202020204" pitchFamily="34" charset="0"/>
                <a:ea typeface="Aptos" panose="020B0004020202020204" pitchFamily="34" charset="0"/>
                <a:cs typeface="Times New Roman" panose="02020603050405020304" pitchFamily="18" charset="0"/>
              </a:rPr>
              <a:t>, Tracts Gallimard n° 11, décembre 2019</a:t>
            </a:r>
            <a:r>
              <a:rPr lang="fr-FR" sz="2000" dirty="0">
                <a:latin typeface="Aptos" panose="020B0004020202020204" pitchFamily="34" charset="0"/>
                <a:ea typeface="Aptos" panose="020B0004020202020204" pitchFamily="34" charset="0"/>
                <a:cs typeface="Times New Roman" panose="02020603050405020304" pitchFamily="18" charset="0"/>
              </a:rPr>
              <a:t>, p. 17.</a:t>
            </a:r>
            <a:endParaRPr lang="en-US" sz="2000" dirty="0"/>
          </a:p>
        </p:txBody>
      </p:sp>
      <p:pic>
        <p:nvPicPr>
          <p:cNvPr id="2050" name="Picture 2" descr="René Frégni - Concertina Rencontres 2024">
            <a:extLst>
              <a:ext uri="{FF2B5EF4-FFF2-40B4-BE49-F238E27FC236}">
                <a16:creationId xmlns:a16="http://schemas.microsoft.com/office/drawing/2014/main" id="{1B31986B-7951-CB54-C0F8-22837BA00C23}"/>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r="30025" b="1"/>
          <a:stretch/>
        </p:blipFill>
        <p:spPr bwMode="auto">
          <a:xfrm>
            <a:off x="5089243" y="877413"/>
            <a:ext cx="6222628" cy="5043096"/>
          </a:xfrm>
          <a:prstGeom prst="rect">
            <a:avLst/>
          </a:prstGeom>
          <a:noFill/>
          <a:extLst>
            <a:ext uri="{909E8E84-426E-40DD-AFC4-6F175D3DCCD1}">
              <a14:hiddenFill xmlns:a14="http://schemas.microsoft.com/office/drawing/2010/main">
                <a:solidFill>
                  <a:srgbClr val="FFFFFF"/>
                </a:solidFill>
              </a14:hiddenFill>
            </a:ext>
          </a:extLst>
        </p:spPr>
      </p:pic>
      <p:grpSp>
        <p:nvGrpSpPr>
          <p:cNvPr id="2055" name="Group 2054">
            <a:extLst>
              <a:ext uri="{FF2B5EF4-FFF2-40B4-BE49-F238E27FC236}">
                <a16:creationId xmlns:a16="http://schemas.microsoft.com/office/drawing/2014/main" id="{3AFCAD34-1AFC-BC1A-F6B2-C34C63912EA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89243" y="5858828"/>
            <a:ext cx="6226463" cy="123363"/>
            <a:chOff x="7015162" y="5858828"/>
            <a:chExt cx="4300544" cy="123363"/>
          </a:xfrm>
        </p:grpSpPr>
        <p:sp>
          <p:nvSpPr>
            <p:cNvPr id="2056" name="Rectangle 2055">
              <a:extLst>
                <a:ext uri="{FF2B5EF4-FFF2-40B4-BE49-F238E27FC236}">
                  <a16:creationId xmlns:a16="http://schemas.microsoft.com/office/drawing/2014/main" id="{1129F4A2-3705-CF87-3DDA-AF9CE9389B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03753" y="3770237"/>
              <a:ext cx="123362" cy="4300544"/>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7" name="Rectangle 2056">
              <a:extLst>
                <a:ext uri="{FF2B5EF4-FFF2-40B4-BE49-F238E27FC236}">
                  <a16:creationId xmlns:a16="http://schemas.microsoft.com/office/drawing/2014/main" id="{891B1028-FC76-5583-3A1F-5815A7DCF9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09789" y="4876274"/>
              <a:ext cx="123362" cy="2088471"/>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8403161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CD42ED25-EEF1-87AF-1A6D-DD8969BADD9C}"/>
              </a:ext>
            </a:extLst>
          </p:cNvPr>
          <p:cNvSpPr txBox="1"/>
          <p:nvPr/>
        </p:nvSpPr>
        <p:spPr>
          <a:xfrm>
            <a:off x="3048000" y="-5370"/>
            <a:ext cx="6096000" cy="6868740"/>
          </a:xfrm>
          <a:prstGeom prst="rect">
            <a:avLst/>
          </a:prstGeom>
          <a:noFill/>
        </p:spPr>
        <p:txBody>
          <a:bodyPr wrap="square">
            <a:spAutoFit/>
          </a:bodyPr>
          <a:lstStyle/>
          <a:p>
            <a:pPr algn="just">
              <a:lnSpc>
                <a:spcPct val="115000"/>
              </a:lnSpc>
              <a:spcAft>
                <a:spcPts val="800"/>
              </a:spcAft>
            </a:pPr>
            <a:r>
              <a:rPr lang="fr-FR" sz="1800" i="1" kern="100" dirty="0">
                <a:effectLst/>
                <a:latin typeface="Aptos" panose="020B0004020202020204" pitchFamily="34" charset="0"/>
                <a:ea typeface="Aptos" panose="020B0004020202020204" pitchFamily="34" charset="0"/>
                <a:cs typeface="Times New Roman" panose="02020603050405020304" pitchFamily="18" charset="0"/>
              </a:rPr>
              <a:t>Jamais je ne voyageai si loin que dans ces sept mètres carrés. Je me mis à lire tout ce que contenait la minuscule bibliothèque de la prison, à laquelle nous n’avions pas accès. Jusqu’à ce que les yeux saignent de fatigue, à force de scruter dans la demi-pénombre les caractères d’imprimerie, je dévorai tout ce qui me tombait sous la main. Pendant six mois mon cachot fut peuplé d’amis imaginaires, d’aventuriers, de femmes éblouissantes, de paquebots quittant des ports aux quatre coins des océans, d’îles fabuleuses. Je traversai des forêts, entrai dans des villes d’or, tombai amoureux à chaque coin de rue, tentai de pénétrer les pensées les plus extravagantes. Les plus hermétiques me semblaient les plus profondes. J’étais novice. J’affrontai avec toute l’énergie inemployée que contenait mon corps si jeune, toutes les injustices du monde (…)</a:t>
            </a:r>
            <a:endParaRPr lang="fr-FR" sz="18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00"/>
              </a:spcAft>
            </a:pPr>
            <a:r>
              <a:rPr lang="fr-FR" sz="1800" i="1" kern="100" dirty="0">
                <a:effectLst/>
                <a:latin typeface="Aptos" panose="020B0004020202020204" pitchFamily="34" charset="0"/>
                <a:ea typeface="Aptos" panose="020B0004020202020204" pitchFamily="34" charset="0"/>
                <a:cs typeface="Times New Roman" panose="02020603050405020304" pitchFamily="18" charset="0"/>
              </a:rPr>
              <a:t>Six mois que je ne vis presque pas passer, tant j’enregistrais de choses le matin dans la cour, tant j’en découvrais jusqu’au soir, dans le repli des livres, mon petit dictionnaire à portée de la main, que je consultais toutes les cinq minutes. </a:t>
            </a:r>
            <a:r>
              <a:rPr lang="fr-FR" sz="1800" kern="100" dirty="0">
                <a:effectLst/>
                <a:latin typeface="Aptos" panose="020B0004020202020204" pitchFamily="34" charset="0"/>
                <a:ea typeface="Aptos" panose="020B0004020202020204" pitchFamily="34" charset="0"/>
                <a:cs typeface="Times New Roman" panose="02020603050405020304" pitchFamily="18" charset="0"/>
              </a:rPr>
              <a:t>(p. 17)</a:t>
            </a:r>
          </a:p>
        </p:txBody>
      </p:sp>
    </p:spTree>
    <p:extLst>
      <p:ext uri="{BB962C8B-B14F-4D97-AF65-F5344CB8AC3E}">
        <p14:creationId xmlns:p14="http://schemas.microsoft.com/office/powerpoint/2010/main" val="1482299860"/>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1455</TotalTime>
  <Words>5409</Words>
  <Application>Microsoft Office PowerPoint</Application>
  <PresentationFormat>Grand écran</PresentationFormat>
  <Paragraphs>287</Paragraphs>
  <Slides>44</Slides>
  <Notes>1</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44</vt:i4>
      </vt:variant>
    </vt:vector>
  </HeadingPairs>
  <TitlesOfParts>
    <vt:vector size="52" baseType="lpstr">
      <vt:lpstr>Aptos</vt:lpstr>
      <vt:lpstr>Aptos Display</vt:lpstr>
      <vt:lpstr>Arial</vt:lpstr>
      <vt:lpstr>Courier New</vt:lpstr>
      <vt:lpstr>DinWeb</vt:lpstr>
      <vt:lpstr>Times New Roman</vt:lpstr>
      <vt:lpstr>Wingdings</vt:lpstr>
      <vt:lpstr>Thème Office</vt:lpstr>
      <vt:lpstr>LIRE EN PRISON… </vt:lpstr>
      <vt:lpstr>Préambule (1)</vt:lpstr>
      <vt:lpstr>Préambule (2) Photographies Arnaud Théval, Maison d’arrêt de Draguignan</vt:lpstr>
      <vt:lpstr>Présentation PowerPoint</vt:lpstr>
      <vt:lpstr>Ce que je retiens de cette collaboration</vt:lpstr>
      <vt:lpstr>I. LA LECTURE, QUELS EFFETS ?   </vt:lpstr>
      <vt:lpstr>Commencer par  réfléchir aux effets du livre, de la lecture, sur les lecteurs </vt:lpstr>
      <vt:lpstr>Naître à la lecture en prison </vt:lpstr>
      <vt:lpstr>Présentation PowerPoint</vt:lpstr>
      <vt:lpstr> Le rôle du passeur</vt:lpstr>
      <vt:lpstr>Présentation PowerPoint</vt:lpstr>
      <vt:lpstr>Présentation PowerPoint</vt:lpstr>
      <vt:lpstr>Présentation PowerPoint</vt:lpstr>
      <vt:lpstr>Présentation PowerPoint</vt:lpstr>
      <vt:lpstr>Le goût des mots</vt:lpstr>
      <vt:lpstr>La première fois. L’expérience fondatrice</vt:lpstr>
      <vt:lpstr>Présentation PowerPoint</vt:lpstr>
      <vt:lpstr>Présentation PowerPoint</vt:lpstr>
      <vt:lpstr> La langue, le réel et l’imaginaire</vt:lpstr>
      <vt:lpstr>La première fois</vt:lpstr>
      <vt:lpstr>La première fois</vt:lpstr>
      <vt:lpstr>Présentation PowerPoint</vt:lpstr>
      <vt:lpstr>Une expérience qui n’est pas réservée à la seule rencontre avec les œuvres d’art </vt:lpstr>
      <vt:lpstr>La première fois n’est pas nécessairement au commencement </vt:lpstr>
      <vt:lpstr>Présentation PowerPoint</vt:lpstr>
      <vt:lpstr>Ce que peut la lecture…</vt:lpstr>
      <vt:lpstr>En résumé</vt:lpstr>
      <vt:lpstr>Lecture et écriture, une relation circulaire</vt:lpstr>
      <vt:lpstr>Sur la métaphore du « voyage », de l’évasion par la lecture</vt:lpstr>
      <vt:lpstr>En prison, les mots lus et écrits ont eux-mêmes le goût du réel</vt:lpstr>
      <vt:lpstr>La lecture dans la vie</vt:lpstr>
      <vt:lpstr>« Un livre est une hospitalité offerte » </vt:lpstr>
      <vt:lpstr>II. Lecture et conduite esthétique  </vt:lpstr>
      <vt:lpstr>La conduite esthétique. Homo Aestheticus</vt:lpstr>
      <vt:lpstr>La lecture, comme expérience esthétique, comme conduite esthétique (1)</vt:lpstr>
      <vt:lpstr>La lecture, comme expérience esthétique, comme conduite esthétique (2)</vt:lpstr>
      <vt:lpstr>La lecture comme conduite esthétique selon Michèle Petit</vt:lpstr>
      <vt:lpstr>Lecture et individuation</vt:lpstr>
      <vt:lpstr>Individuation et ouverture  : métastabilité</vt:lpstr>
      <vt:lpstr>L’individuation engage aussi le collectif </vt:lpstr>
      <vt:lpstr>Une rencontre nécessairement singulière</vt:lpstr>
      <vt:lpstr>Conclusion (1)</vt:lpstr>
      <vt:lpstr>Conclusion (2) : la lecture sous le signe de l’esthétique</vt:lpstr>
      <vt:lpstr>Conclusion (3) : Les invariants anthropologiques de l’expérience de l’art et de l’expérience esthétique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LIRE EN PRISON… </dc:title>
  <dc:creator>Alain KERLAN</dc:creator>
  <cp:lastModifiedBy>Soizic CADIO</cp:lastModifiedBy>
  <cp:revision>25</cp:revision>
  <dcterms:created xsi:type="dcterms:W3CDTF">2024-11-20T10:13:52Z</dcterms:created>
  <dcterms:modified xsi:type="dcterms:W3CDTF">2024-12-05T11:37:31Z</dcterms:modified>
</cp:coreProperties>
</file>